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comments/comment8.xml" ContentType="application/vnd.openxmlformats-officedocument.presentationml.comment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omments/comment6.xml" ContentType="application/vnd.openxmlformats-officedocument.presentationml.comment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4.xml" ContentType="application/vnd.openxmlformats-officedocument.presentationml.comment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omments/comment7.xml" ContentType="application/vnd.openxmlformats-officedocument.presentationml.comment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comments/comment5.xml" ContentType="application/vnd.openxmlformats-officedocument.presentationml.comment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omments/comment3.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notesMasterIdLst>
    <p:notesMasterId r:id="rId30"/>
  </p:notesMasterIdLst>
  <p:handoutMasterIdLst>
    <p:handoutMasterId r:id="rId31"/>
  </p:handoutMasterIdLst>
  <p:sldIdLst>
    <p:sldId id="256" r:id="rId2"/>
    <p:sldId id="273" r:id="rId3"/>
    <p:sldId id="348" r:id="rId4"/>
    <p:sldId id="349" r:id="rId5"/>
    <p:sldId id="352" r:id="rId6"/>
    <p:sldId id="360" r:id="rId7"/>
    <p:sldId id="353" r:id="rId8"/>
    <p:sldId id="270" r:id="rId9"/>
    <p:sldId id="350" r:id="rId10"/>
    <p:sldId id="351" r:id="rId11"/>
    <p:sldId id="343" r:id="rId12"/>
    <p:sldId id="347" r:id="rId13"/>
    <p:sldId id="365" r:id="rId14"/>
    <p:sldId id="267" r:id="rId15"/>
    <p:sldId id="266" r:id="rId16"/>
    <p:sldId id="354" r:id="rId17"/>
    <p:sldId id="363" r:id="rId18"/>
    <p:sldId id="364" r:id="rId19"/>
    <p:sldId id="355" r:id="rId20"/>
    <p:sldId id="357" r:id="rId21"/>
    <p:sldId id="288" r:id="rId22"/>
    <p:sldId id="292" r:id="rId23"/>
    <p:sldId id="287" r:id="rId24"/>
    <p:sldId id="289" r:id="rId25"/>
    <p:sldId id="268" r:id="rId26"/>
    <p:sldId id="333" r:id="rId27"/>
    <p:sldId id="362" r:id="rId28"/>
    <p:sldId id="361" r:id="rId29"/>
  </p:sldIdLst>
  <p:sldSz cx="9144000" cy="6858000" type="screen4x3"/>
  <p:notesSz cx="7010400" cy="9271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Tahoma" pitchFamily="34"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Tahoma" pitchFamily="34"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Tahoma" pitchFamily="34"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Tahoma" pitchFamily="34"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Tahoma" pitchFamily="34" charset="0"/>
      </a:defRPr>
    </a:lvl5pPr>
    <a:lvl6pPr marL="2286000" algn="l" defTabSz="914400" rtl="0" eaLnBrk="1" latinLnBrk="0" hangingPunct="1">
      <a:defRPr kern="1200">
        <a:solidFill>
          <a:schemeClr val="tx1"/>
        </a:solidFill>
        <a:latin typeface="Tahoma" pitchFamily="34" charset="0"/>
        <a:ea typeface="+mn-ea"/>
        <a:cs typeface="Tahoma" pitchFamily="34" charset="0"/>
      </a:defRPr>
    </a:lvl6pPr>
    <a:lvl7pPr marL="2743200" algn="l" defTabSz="914400" rtl="0" eaLnBrk="1" latinLnBrk="0" hangingPunct="1">
      <a:defRPr kern="1200">
        <a:solidFill>
          <a:schemeClr val="tx1"/>
        </a:solidFill>
        <a:latin typeface="Tahoma" pitchFamily="34" charset="0"/>
        <a:ea typeface="+mn-ea"/>
        <a:cs typeface="Tahoma" pitchFamily="34" charset="0"/>
      </a:defRPr>
    </a:lvl7pPr>
    <a:lvl8pPr marL="3200400" algn="l" defTabSz="914400" rtl="0" eaLnBrk="1" latinLnBrk="0" hangingPunct="1">
      <a:defRPr kern="1200">
        <a:solidFill>
          <a:schemeClr val="tx1"/>
        </a:solidFill>
        <a:latin typeface="Tahoma" pitchFamily="34" charset="0"/>
        <a:ea typeface="+mn-ea"/>
        <a:cs typeface="Tahoma" pitchFamily="34" charset="0"/>
      </a:defRPr>
    </a:lvl8pPr>
    <a:lvl9pPr marL="3657600" algn="l" defTabSz="914400" rtl="0" eaLnBrk="1" latinLnBrk="0" hangingPunct="1">
      <a:defRPr kern="1200">
        <a:solidFill>
          <a:schemeClr val="tx1"/>
        </a:solidFill>
        <a:latin typeface="Tahoma" pitchFamily="34" charset="0"/>
        <a:ea typeface="+mn-ea"/>
        <a:cs typeface="Tahoma"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ham" initials="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8000"/>
    <a:srgbClr val="9900CC"/>
    <a:srgbClr val="00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433" autoAdjust="0"/>
    <p:restoredTop sz="80207" autoAdjust="0"/>
  </p:normalViewPr>
  <p:slideViewPr>
    <p:cSldViewPr>
      <p:cViewPr>
        <p:scale>
          <a:sx n="60" d="100"/>
          <a:sy n="60" d="100"/>
        </p:scale>
        <p:origin x="-1620"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7-06-21T08:34:15.415" idx="9">
    <p:pos x="10" y="10"/>
    <p:text>Mark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7-06-21T08:34:06.243" idx="8">
    <p:pos x="10" y="10"/>
    <p:text>Mark slide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7-06-21T08:34:50.024" idx="10">
    <p:pos x="10" y="10"/>
    <p:text>Cheryl slide</p:text>
  </p:cm>
  <p:cm authorId="0" dt="2007-06-21T09:07:41.246" idx="11">
    <p:pos x="106" y="106"/>
    <p:text>All of these slides that have requirements, system components, etc. need to be consistent.  If there are five things that a plan needs or should have then we need to say those same things each time.  I like the document that Arlene put together that has the requirements of Perkins for the Big Sky Pathways listed.  We can say each a little bit differently but they should have the same message. 
Here is a list of the slides that I am talking about:
4, 6, 12, 16, 17</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7-06-20T21:27:23.302" idx="5">
    <p:pos x="10" y="10"/>
    <p:text>Again, this slide alone could take 10 minutes to talk about.  I like the idea of getting into this but where do we want to start and finish with this presentation?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7-06-20T21:28:10.623" idx="3">
    <p:pos x="-219" y="10"/>
    <p:text>Great slide.  Makes sense of the name change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7-06-20T21:26:06.935" idx="4">
    <p:pos x="10" y="10"/>
    <p:text>Mark - how do we show how the knowledge and skills transfer vertically and horizontally.  Is this necessary to go over in this presentation.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7-06-20T21:42:33.874" idx="6">
    <p:pos x="10" y="10"/>
    <p:text>Don't we need to have the career development component listed here?</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7-06-20T21:47:16.567" idx="7">
    <p:pos x="10" y="10"/>
    <p:text>This could be edited for to include additional Montana resources.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1" hangingPunct="1">
              <a:defRPr sz="1200">
                <a:latin typeface="Arial" charset="0"/>
                <a:cs typeface="+mn-cs"/>
              </a:defRPr>
            </a:lvl1pPr>
          </a:lstStyle>
          <a:p>
            <a:pPr>
              <a:defRPr/>
            </a:pPr>
            <a:endParaRPr lang="en-US"/>
          </a:p>
        </p:txBody>
      </p:sp>
      <p:sp>
        <p:nvSpPr>
          <p:cNvPr id="512003"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a:latin typeface="Arial" charset="0"/>
                <a:cs typeface="+mn-cs"/>
              </a:defRPr>
            </a:lvl1pPr>
          </a:lstStyle>
          <a:p>
            <a:pPr>
              <a:defRPr/>
            </a:pPr>
            <a:endParaRPr lang="en-US"/>
          </a:p>
        </p:txBody>
      </p:sp>
      <p:sp>
        <p:nvSpPr>
          <p:cNvPr id="512004" name="Rectangle 4"/>
          <p:cNvSpPr>
            <a:spLocks noGrp="1" noChangeArrowheads="1"/>
          </p:cNvSpPr>
          <p:nvPr>
            <p:ph type="ftr" sz="quarter" idx="2"/>
          </p:nvPr>
        </p:nvSpPr>
        <p:spPr bwMode="auto">
          <a:xfrm>
            <a:off x="0" y="8805863"/>
            <a:ext cx="303847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1" hangingPunct="1">
              <a:defRPr sz="1200">
                <a:latin typeface="Arial" charset="0"/>
                <a:cs typeface="+mn-cs"/>
              </a:defRPr>
            </a:lvl1pPr>
          </a:lstStyle>
          <a:p>
            <a:pPr>
              <a:defRPr/>
            </a:pPr>
            <a:endParaRPr lang="en-US"/>
          </a:p>
        </p:txBody>
      </p:sp>
      <p:sp>
        <p:nvSpPr>
          <p:cNvPr id="512005" name="Rectangle 5"/>
          <p:cNvSpPr>
            <a:spLocks noGrp="1" noChangeArrowheads="1"/>
          </p:cNvSpPr>
          <p:nvPr>
            <p:ph type="sldNum" sz="quarter" idx="3"/>
          </p:nvPr>
        </p:nvSpPr>
        <p:spPr bwMode="auto">
          <a:xfrm>
            <a:off x="3970338" y="8805863"/>
            <a:ext cx="303847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a:latin typeface="Arial" charset="0"/>
                <a:cs typeface="+mn-cs"/>
              </a:defRPr>
            </a:lvl1pPr>
          </a:lstStyle>
          <a:p>
            <a:pPr>
              <a:defRPr/>
            </a:pPr>
            <a:fld id="{35C8D80B-8CC8-4179-BCDF-C467ABF4A32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9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eaLnBrk="1" hangingPunct="1">
              <a:defRPr sz="1200">
                <a:latin typeface="Arial" charset="0"/>
                <a:cs typeface="+mn-cs"/>
              </a:defRPr>
            </a:lvl1pPr>
          </a:lstStyle>
          <a:p>
            <a:pPr>
              <a:defRPr/>
            </a:pPr>
            <a:endParaRPr lang="en-US"/>
          </a:p>
        </p:txBody>
      </p:sp>
      <p:sp>
        <p:nvSpPr>
          <p:cNvPr id="382979"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eaLnBrk="1" hangingPunct="1">
              <a:defRPr sz="1200">
                <a:latin typeface="Arial" charset="0"/>
                <a:cs typeface="+mn-cs"/>
              </a:defRPr>
            </a:lvl1pPr>
          </a:lstStyle>
          <a:p>
            <a:pPr>
              <a:defRPr/>
            </a:pPr>
            <a:endParaRPr lang="en-US"/>
          </a:p>
        </p:txBody>
      </p:sp>
      <p:sp>
        <p:nvSpPr>
          <p:cNvPr id="31748" name="Rectangle 4"/>
          <p:cNvSpPr>
            <a:spLocks noRot="1" noChangeArrowheads="1" noTextEdit="1"/>
          </p:cNvSpPr>
          <p:nvPr>
            <p:ph type="sldImg" idx="2"/>
          </p:nvPr>
        </p:nvSpPr>
        <p:spPr bwMode="auto">
          <a:xfrm>
            <a:off x="1187450" y="695325"/>
            <a:ext cx="4635500" cy="3476625"/>
          </a:xfrm>
          <a:prstGeom prst="rect">
            <a:avLst/>
          </a:prstGeom>
          <a:noFill/>
          <a:ln w="9525">
            <a:solidFill>
              <a:srgbClr val="000000"/>
            </a:solidFill>
            <a:miter lim="800000"/>
            <a:headEnd/>
            <a:tailEnd/>
          </a:ln>
        </p:spPr>
      </p:sp>
      <p:sp>
        <p:nvSpPr>
          <p:cNvPr id="382981" name="Rectangle 5"/>
          <p:cNvSpPr>
            <a:spLocks noGrp="1" noChangeArrowheads="1"/>
          </p:cNvSpPr>
          <p:nvPr>
            <p:ph type="body" sz="quarter" idx="3"/>
          </p:nvPr>
        </p:nvSpPr>
        <p:spPr bwMode="auto">
          <a:xfrm>
            <a:off x="701675" y="4403725"/>
            <a:ext cx="5607050" cy="41719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2982" name="Rectangle 6"/>
          <p:cNvSpPr>
            <a:spLocks noGrp="1" noChangeArrowheads="1"/>
          </p:cNvSpPr>
          <p:nvPr>
            <p:ph type="ftr" sz="quarter" idx="4"/>
          </p:nvPr>
        </p:nvSpPr>
        <p:spPr bwMode="auto">
          <a:xfrm>
            <a:off x="0" y="8805863"/>
            <a:ext cx="303847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eaLnBrk="1" hangingPunct="1">
              <a:defRPr sz="1200">
                <a:latin typeface="Arial" charset="0"/>
                <a:cs typeface="+mn-cs"/>
              </a:defRPr>
            </a:lvl1pPr>
          </a:lstStyle>
          <a:p>
            <a:pPr>
              <a:defRPr/>
            </a:pPr>
            <a:endParaRPr lang="en-US"/>
          </a:p>
        </p:txBody>
      </p:sp>
      <p:sp>
        <p:nvSpPr>
          <p:cNvPr id="382983" name="Rectangle 7"/>
          <p:cNvSpPr>
            <a:spLocks noGrp="1" noChangeArrowheads="1"/>
          </p:cNvSpPr>
          <p:nvPr>
            <p:ph type="sldNum" sz="quarter" idx="5"/>
          </p:nvPr>
        </p:nvSpPr>
        <p:spPr bwMode="auto">
          <a:xfrm>
            <a:off x="3970338" y="8805863"/>
            <a:ext cx="303847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eaLnBrk="1" hangingPunct="1">
              <a:defRPr sz="1200">
                <a:latin typeface="Arial" charset="0"/>
                <a:cs typeface="+mn-cs"/>
              </a:defRPr>
            </a:lvl1pPr>
          </a:lstStyle>
          <a:p>
            <a:pPr>
              <a:defRPr/>
            </a:pPr>
            <a:fld id="{0CADDDD9-8667-45C6-8272-7F870B85BE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6FFA9FC-FDE8-437C-93C6-EBB1CA9C22A8}" type="slidenum">
              <a:rPr lang="en-US" smtClean="0">
                <a:cs typeface="Tahoma" pitchFamily="34" charset="0"/>
              </a:rPr>
              <a:pPr/>
              <a:t>24</a:t>
            </a:fld>
            <a:endParaRPr lang="en-US" smtClean="0">
              <a:cs typeface="Tahoma" pitchFamily="34" charset="0"/>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There are many resources available to help you learn about and utilize Career Clusters.  Go to these Web sites for free or inexpensive aids, including the Pathway Models for all 16 clusters.  Plans of Study are available for each Career Cluster to serve as a guide for helping students plan their courses of study.  These are Word documents that can be customized to meet the needs of your educational and socioeconomic system.</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BA462D-E5A9-4B37-A445-47D7E4D4A39F}" type="slidenum">
              <a:rPr lang="en-US" smtClean="0">
                <a:cs typeface="Tahoma" pitchFamily="34" charset="0"/>
              </a:rPr>
              <a:pPr/>
              <a:t>2</a:t>
            </a:fld>
            <a:endParaRPr lang="en-US" smtClean="0">
              <a:cs typeface="Tahoma" pitchFamily="34" charset="0"/>
            </a:endParaRP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We will specifically discuss these eight topics.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70338" y="8805863"/>
            <a:ext cx="3038475" cy="463550"/>
          </a:xfrm>
          <a:prstGeom prst="rect">
            <a:avLst/>
          </a:prstGeom>
          <a:noFill/>
          <a:ln w="9525">
            <a:noFill/>
            <a:miter lim="800000"/>
            <a:headEnd/>
            <a:tailEnd/>
          </a:ln>
        </p:spPr>
        <p:txBody>
          <a:bodyPr lIns="93031" tIns="46516" rIns="93031" bIns="46516" anchor="b"/>
          <a:lstStyle/>
          <a:p>
            <a:pPr algn="r" defTabSz="930275" eaLnBrk="1" hangingPunct="1"/>
            <a:fld id="{10D43844-9D87-44F0-B815-B242AF32532B}" type="slidenum">
              <a:rPr lang="en-US" sz="1200">
                <a:latin typeface="Arial" charset="0"/>
              </a:rPr>
              <a:pPr algn="r" defTabSz="930275" eaLnBrk="1" hangingPunct="1"/>
              <a:t>4</a:t>
            </a:fld>
            <a:endParaRPr lang="en-US" sz="1200">
              <a:latin typeface="Arial" charset="0"/>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Career Clusters serve as a tool for connecting academic, technical and employability skills, in conjunction with learners’ career planning.  Career Clusters serve as a framework, or a model to help learners transition from one educational level to another.  For example, clusters help to connect career exploration in middle school with in-depth exposure to a cluster in 9</a:t>
            </a:r>
            <a:r>
              <a:rPr lang="en-US" baseline="30000" smtClean="0"/>
              <a:t>th</a:t>
            </a:r>
            <a:r>
              <a:rPr lang="en-US" smtClean="0"/>
              <a:t> and 10</a:t>
            </a:r>
            <a:r>
              <a:rPr lang="en-US" baseline="30000" smtClean="0"/>
              <a:t>th</a:t>
            </a:r>
            <a:r>
              <a:rPr lang="en-US" smtClean="0"/>
              <a:t> grade, moving to more specific skills in secondary and postsecondary education/training.  Career Clusters also serve as a tool for connecting an adult’s existing skills with new/emerging job opportunities as well as identifying new skill sets that need to be added to existing skills.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338" y="8805863"/>
            <a:ext cx="3038475" cy="463550"/>
          </a:xfrm>
          <a:prstGeom prst="rect">
            <a:avLst/>
          </a:prstGeom>
          <a:noFill/>
          <a:ln w="9525">
            <a:noFill/>
            <a:miter lim="800000"/>
            <a:headEnd/>
            <a:tailEnd/>
          </a:ln>
        </p:spPr>
        <p:txBody>
          <a:bodyPr lIns="93031" tIns="46516" rIns="93031" bIns="46516" anchor="b"/>
          <a:lstStyle/>
          <a:p>
            <a:pPr algn="r" defTabSz="930275" eaLnBrk="1" hangingPunct="1"/>
            <a:fld id="{C9CF7420-983C-41F5-8CDA-DCC176210AAC}" type="slidenum">
              <a:rPr lang="en-US" sz="1200">
                <a:latin typeface="Arial" charset="0"/>
              </a:rPr>
              <a:pPr algn="r" defTabSz="930275" eaLnBrk="1" hangingPunct="1"/>
              <a:t>5</a:t>
            </a:fld>
            <a:endParaRPr lang="en-US" sz="1200">
              <a:latin typeface="Arial" charset="0"/>
            </a:endParaRPr>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Now that we know a little bit more about “what” a Career Cluster is, for the next few minutes let’s talk about the “why”.  Why do we even need Career Clusters?  We are moving to a knowledge-based economy where businesses need to be able to change direction quickly.  Eighty percent of all jobs in America require the use of technology.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338" y="8805863"/>
            <a:ext cx="3038475" cy="463550"/>
          </a:xfrm>
          <a:prstGeom prst="rect">
            <a:avLst/>
          </a:prstGeom>
          <a:noFill/>
          <a:ln w="9525">
            <a:noFill/>
            <a:miter lim="800000"/>
            <a:headEnd/>
            <a:tailEnd/>
          </a:ln>
        </p:spPr>
        <p:txBody>
          <a:bodyPr lIns="93031" tIns="46516" rIns="93031" bIns="46516" anchor="b"/>
          <a:lstStyle/>
          <a:p>
            <a:pPr algn="r" defTabSz="930275" eaLnBrk="1" hangingPunct="1"/>
            <a:fld id="{6870079B-4FE1-4EA4-983C-EB3BBE554CB9}" type="slidenum">
              <a:rPr lang="en-US" sz="1200">
                <a:latin typeface="Arial" charset="0"/>
              </a:rPr>
              <a:pPr algn="r" defTabSz="930275" eaLnBrk="1" hangingPunct="1"/>
              <a:t>9</a:t>
            </a:fld>
            <a:endParaRPr lang="en-US" sz="1200">
              <a:latin typeface="Arial"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Career Clusters provide a framework that can be used to strengthen and enhance existing programs such as </a:t>
            </a:r>
            <a:r>
              <a:rPr lang="en-US" i="1" smtClean="0"/>
              <a:t>[insert applicable career and technical program titles familiar to your audience].</a:t>
            </a:r>
            <a:r>
              <a:rPr lang="en-US" smtClean="0"/>
              <a:t>  Career Clusters help prepare learners for careers, not just an entry level job.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338" y="8805863"/>
            <a:ext cx="3038475" cy="463550"/>
          </a:xfrm>
          <a:prstGeom prst="rect">
            <a:avLst/>
          </a:prstGeom>
          <a:noFill/>
          <a:ln w="9525">
            <a:noFill/>
            <a:miter lim="800000"/>
            <a:headEnd/>
            <a:tailEnd/>
          </a:ln>
        </p:spPr>
        <p:txBody>
          <a:bodyPr lIns="93031" tIns="46516" rIns="93031" bIns="46516" anchor="b"/>
          <a:lstStyle/>
          <a:p>
            <a:pPr algn="r" defTabSz="930275" eaLnBrk="1" hangingPunct="1"/>
            <a:fld id="{CE359BD9-DF26-484A-9CD4-B2353FDAA9ED}" type="slidenum">
              <a:rPr lang="en-US" sz="1200">
                <a:latin typeface="Arial" charset="0"/>
              </a:rPr>
              <a:pPr algn="r" defTabSz="930275" eaLnBrk="1" hangingPunct="1"/>
              <a:t>10</a:t>
            </a:fld>
            <a:endParaRPr lang="en-US" sz="1200">
              <a:latin typeface="Arial"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Career Clusters can be a powerful tool to organize instruction and career development.  Learners start with a broad base of interest as well as knowledge and skills and progress to a more focused area of study.  We’ll talk about this more in the next few slides.</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AFA5589-E3CF-4A22-8B56-F6FCF0FBAAAE}"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0338" y="8805863"/>
            <a:ext cx="3038475" cy="463550"/>
          </a:xfrm>
          <a:prstGeom prst="rect">
            <a:avLst/>
          </a:prstGeom>
          <a:noFill/>
          <a:ln w="9525">
            <a:noFill/>
            <a:miter lim="800000"/>
            <a:headEnd/>
            <a:tailEnd/>
          </a:ln>
        </p:spPr>
        <p:txBody>
          <a:bodyPr lIns="93031" tIns="46516" rIns="93031" bIns="46516" anchor="b"/>
          <a:lstStyle/>
          <a:p>
            <a:pPr algn="r" defTabSz="930275" eaLnBrk="1" hangingPunct="1"/>
            <a:fld id="{3007C29B-58AB-47C8-9463-C5B08415A444}" type="slidenum">
              <a:rPr lang="en-US" sz="1200">
                <a:latin typeface="Arial" charset="0"/>
              </a:rPr>
              <a:pPr algn="r" defTabSz="930275" eaLnBrk="1" hangingPunct="1"/>
              <a:t>20</a:t>
            </a:fld>
            <a:endParaRPr lang="en-US" sz="1200">
              <a:latin typeface="Arial"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The next module in this Tool Kit will address the implementation of the Career Clusters Framework.  Here are just a few starting pointers…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CE522F9-0DC4-41DC-823B-7F2A80D2F3EE}" type="slidenum">
              <a:rPr lang="en-US" smtClean="0">
                <a:cs typeface="Tahoma" pitchFamily="34" charset="0"/>
              </a:rPr>
              <a:pPr/>
              <a:t>21</a:t>
            </a:fld>
            <a:endParaRPr lang="en-US" smtClean="0">
              <a:cs typeface="Tahoma" pitchFamily="34"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The next module in this Tool Kit will address the implementation of the Career Clusters Framework.  Here are just a few starting pointers…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19050"/>
            <a:ext cx="9144000" cy="6877050"/>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defRPr/>
              </a:pPr>
              <a:endParaRPr lang="en-US">
                <a:cs typeface="+mn-cs"/>
              </a:endParaRPr>
            </a:p>
          </p:txBody>
        </p:sp>
        <p:grpSp>
          <p:nvGrpSpPr>
            <p:cNvPr id="6"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defRPr/>
                </a:pPr>
                <a:endParaRPr lang="en-US">
                  <a:cs typeface="+mn-cs"/>
                </a:endParaRPr>
              </a:p>
            </p:txBody>
          </p:sp>
          <p:grpSp>
            <p:nvGrpSpPr>
              <p:cNvPr id="9"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grpSp>
          <p:grpSp>
            <p:nvGrpSpPr>
              <p:cNvPr id="10"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grpSp>
          <p:grpSp>
            <p:nvGrpSpPr>
              <p:cNvPr id="11"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grpSp>
        </p:grpSp>
        <p:pic>
          <p:nvPicPr>
            <p:cNvPr id="7" name="Picture 91" descr="earth"/>
            <p:cNvPicPr>
              <a:picLocks noChangeAspect="1" noChangeArrowheads="1"/>
            </p:cNvPicPr>
            <p:nvPr userDrawn="1"/>
          </p:nvPicPr>
          <p:blipFill>
            <a:blip r:embed="rId2">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416860"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416861"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533400" y="6248400"/>
            <a:ext cx="1905000" cy="457200"/>
          </a:xfrm>
        </p:spPr>
        <p:txBody>
          <a:bodyPr/>
          <a:lstStyle>
            <a:lvl1pPr>
              <a:defRPr/>
            </a:lvl1pPr>
          </a:lstStyle>
          <a:p>
            <a:pPr>
              <a:defRPr/>
            </a:pPr>
            <a:endParaRPr lang="en-US"/>
          </a:p>
        </p:txBody>
      </p:sp>
      <p:sp>
        <p:nvSpPr>
          <p:cNvPr id="95" name="Rectangle 95"/>
          <p:cNvSpPr>
            <a:spLocks noGrp="1" noChangeArrowheads="1"/>
          </p:cNvSpPr>
          <p:nvPr>
            <p:ph type="ftr" sz="quarter" idx="11"/>
          </p:nvPr>
        </p:nvSpPr>
        <p:spPr>
          <a:xfrm>
            <a:off x="3200400" y="6248400"/>
            <a:ext cx="2895600" cy="457200"/>
          </a:xfrm>
        </p:spPr>
        <p:txBody>
          <a:bodyPr/>
          <a:lstStyle>
            <a:lvl1pPr>
              <a:defRPr/>
            </a:lvl1pPr>
          </a:lstStyle>
          <a:p>
            <a:pPr>
              <a:defRPr/>
            </a:pPr>
            <a:endParaRPr lang="en-US"/>
          </a:p>
        </p:txBody>
      </p:sp>
      <p:sp>
        <p:nvSpPr>
          <p:cNvPr id="96" name="Rectangle 96"/>
          <p:cNvSpPr>
            <a:spLocks noGrp="1" noChangeArrowheads="1"/>
          </p:cNvSpPr>
          <p:nvPr>
            <p:ph type="sldNum" sz="quarter" idx="12"/>
          </p:nvPr>
        </p:nvSpPr>
        <p:spPr>
          <a:xfrm>
            <a:off x="6858000" y="6248400"/>
            <a:ext cx="1905000" cy="457200"/>
          </a:xfrm>
        </p:spPr>
        <p:txBody>
          <a:bodyPr/>
          <a:lstStyle>
            <a:lvl1pPr>
              <a:defRPr/>
            </a:lvl1pPr>
          </a:lstStyle>
          <a:p>
            <a:pPr>
              <a:defRPr/>
            </a:pPr>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147888"/>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47888"/>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5748" name="Rectangle 4"/>
          <p:cNvSpPr>
            <a:spLocks noGrp="1" noChangeArrowheads="1"/>
          </p:cNvSpPr>
          <p:nvPr>
            <p:ph type="dt" sz="half" idx="2"/>
          </p:nvPr>
        </p:nvSpPr>
        <p:spPr bwMode="auto">
          <a:xfrm>
            <a:off x="6858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cs typeface="+mn-cs"/>
              </a:defRPr>
            </a:lvl1pPr>
          </a:lstStyle>
          <a:p>
            <a:pPr>
              <a:defRPr/>
            </a:pPr>
            <a:endParaRPr lang="en-US"/>
          </a:p>
        </p:txBody>
      </p:sp>
      <p:sp>
        <p:nvSpPr>
          <p:cNvPr id="415749" name="Rectangle 5"/>
          <p:cNvSpPr>
            <a:spLocks noGrp="1" noChangeArrowheads="1"/>
          </p:cNvSpPr>
          <p:nvPr>
            <p:ph type="ftr" sz="quarter" idx="3"/>
          </p:nvPr>
        </p:nvSpPr>
        <p:spPr bwMode="auto">
          <a:xfrm>
            <a:off x="3124200" y="6292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cs typeface="+mn-cs"/>
              </a:defRPr>
            </a:lvl1pPr>
          </a:lstStyle>
          <a:p>
            <a:pPr>
              <a:defRPr/>
            </a:pPr>
            <a:endParaRPr lang="en-US"/>
          </a:p>
        </p:txBody>
      </p:sp>
      <p:sp>
        <p:nvSpPr>
          <p:cNvPr id="415750" name="Rectangle 6"/>
          <p:cNvSpPr>
            <a:spLocks noGrp="1" noChangeArrowheads="1"/>
          </p:cNvSpPr>
          <p:nvPr>
            <p:ph type="sldNum" sz="quarter" idx="4"/>
          </p:nvPr>
        </p:nvSpPr>
        <p:spPr bwMode="auto">
          <a:xfrm>
            <a:off x="6553200" y="6292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cs typeface="+mn-cs"/>
              </a:defRPr>
            </a:lvl1pPr>
          </a:lstStyle>
          <a:p>
            <a:pPr>
              <a:defRPr/>
            </a:pPr>
            <a:r>
              <a:rPr lang="en-US"/>
              <a:t>1</a:t>
            </a:r>
          </a:p>
        </p:txBody>
      </p:sp>
      <p:grpSp>
        <p:nvGrpSpPr>
          <p:cNvPr id="1031" name="Group 7"/>
          <p:cNvGrpSpPr>
            <a:grpSpLocks/>
          </p:cNvGrpSpPr>
          <p:nvPr/>
        </p:nvGrpSpPr>
        <p:grpSpPr bwMode="auto">
          <a:xfrm>
            <a:off x="261938" y="87313"/>
            <a:ext cx="8488362" cy="831850"/>
            <a:chOff x="165" y="55"/>
            <a:chExt cx="5347" cy="524"/>
          </a:xfrm>
        </p:grpSpPr>
        <p:grpSp>
          <p:nvGrpSpPr>
            <p:cNvPr id="1032" name="Group 8"/>
            <p:cNvGrpSpPr>
              <a:grpSpLocks/>
            </p:cNvGrpSpPr>
            <p:nvPr userDrawn="1"/>
          </p:nvGrpSpPr>
          <p:grpSpPr bwMode="auto">
            <a:xfrm>
              <a:off x="664" y="104"/>
              <a:ext cx="4848" cy="432"/>
              <a:chOff x="664" y="104"/>
              <a:chExt cx="4848" cy="432"/>
            </a:xfrm>
          </p:grpSpPr>
          <p:sp>
            <p:nvSpPr>
              <p:cNvPr id="41575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a:cs typeface="+mn-cs"/>
                </a:endParaRPr>
              </a:p>
            </p:txBody>
          </p:sp>
          <p:grpSp>
            <p:nvGrpSpPr>
              <p:cNvPr id="1035" name="Group 10"/>
              <p:cNvGrpSpPr>
                <a:grpSpLocks/>
              </p:cNvGrpSpPr>
              <p:nvPr/>
            </p:nvGrpSpPr>
            <p:grpSpPr bwMode="auto">
              <a:xfrm>
                <a:off x="1195" y="104"/>
                <a:ext cx="3827" cy="429"/>
                <a:chOff x="1021" y="240"/>
                <a:chExt cx="3827" cy="429"/>
              </a:xfrm>
            </p:grpSpPr>
            <p:grpSp>
              <p:nvGrpSpPr>
                <p:cNvPr id="1084" name="Group 11"/>
                <p:cNvGrpSpPr>
                  <a:grpSpLocks/>
                </p:cNvGrpSpPr>
                <p:nvPr/>
              </p:nvGrpSpPr>
              <p:grpSpPr bwMode="auto">
                <a:xfrm>
                  <a:off x="1021" y="241"/>
                  <a:ext cx="2208" cy="427"/>
                  <a:chOff x="1021" y="241"/>
                  <a:chExt cx="2208" cy="427"/>
                </a:xfrm>
              </p:grpSpPr>
              <p:sp>
                <p:nvSpPr>
                  <p:cNvPr id="41575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5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5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5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6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7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8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79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0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1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1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grpSp>
            <p:grpSp>
              <p:nvGrpSpPr>
                <p:cNvPr id="1085" name="Group 68"/>
                <p:cNvGrpSpPr>
                  <a:grpSpLocks/>
                </p:cNvGrpSpPr>
                <p:nvPr/>
              </p:nvGrpSpPr>
              <p:grpSpPr bwMode="auto">
                <a:xfrm>
                  <a:off x="3709" y="240"/>
                  <a:ext cx="1139" cy="429"/>
                  <a:chOff x="3709" y="240"/>
                  <a:chExt cx="1139" cy="429"/>
                </a:xfrm>
              </p:grpSpPr>
              <p:sp>
                <p:nvSpPr>
                  <p:cNvPr id="41581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1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1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1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1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1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1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2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3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4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5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5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5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5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sp>
                <p:nvSpPr>
                  <p:cNvPr id="41585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a:cs typeface="+mn-cs"/>
                    </a:endParaRPr>
                  </a:p>
                </p:txBody>
              </p:sp>
            </p:grpSp>
          </p:grpSp>
          <p:grpSp>
            <p:nvGrpSpPr>
              <p:cNvPr id="1036" name="Group 111"/>
              <p:cNvGrpSpPr>
                <a:grpSpLocks/>
              </p:cNvGrpSpPr>
              <p:nvPr/>
            </p:nvGrpSpPr>
            <p:grpSpPr bwMode="auto">
              <a:xfrm>
                <a:off x="798" y="111"/>
                <a:ext cx="4702" cy="418"/>
                <a:chOff x="798" y="255"/>
                <a:chExt cx="4702" cy="418"/>
              </a:xfrm>
            </p:grpSpPr>
            <p:sp>
              <p:nvSpPr>
                <p:cNvPr id="41585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5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5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5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6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7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7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7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7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7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7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sp>
              <p:nvSpPr>
                <p:cNvPr id="41587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a:cs typeface="+mn-cs"/>
                  </a:endParaRPr>
                </a:p>
              </p:txBody>
            </p:sp>
          </p:grpSp>
          <p:grpSp>
            <p:nvGrpSpPr>
              <p:cNvPr id="1037" name="Group 133"/>
              <p:cNvGrpSpPr>
                <a:grpSpLocks/>
              </p:cNvGrpSpPr>
              <p:nvPr/>
            </p:nvGrpSpPr>
            <p:grpSpPr bwMode="auto">
              <a:xfrm>
                <a:off x="1208" y="109"/>
                <a:ext cx="3694" cy="423"/>
                <a:chOff x="1034" y="245"/>
                <a:chExt cx="3694" cy="423"/>
              </a:xfrm>
            </p:grpSpPr>
            <p:sp>
              <p:nvSpPr>
                <p:cNvPr id="41587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7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8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89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90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90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sp>
              <p:nvSpPr>
                <p:cNvPr id="41590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a:cs typeface="+mn-cs"/>
                  </a:endParaRPr>
                </a:p>
              </p:txBody>
            </p:sp>
          </p:grpSp>
        </p:grpSp>
        <p:pic>
          <p:nvPicPr>
            <p:cNvPr id="1033" name="Picture 159" descr="earth"/>
            <p:cNvPicPr>
              <a:picLocks noChangeAspect="1" noChangeArrowheads="1"/>
            </p:cNvPicPr>
            <p:nvPr userDrawn="1"/>
          </p:nvPicPr>
          <p:blipFill>
            <a:blip r:embed="rId16">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91"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cs typeface="Tahoma" pitchFamily="34" charset="0"/>
        </a:defRPr>
      </a:lvl2pPr>
      <a:lvl3pPr algn="l" rtl="0" eaLnBrk="0" fontAlgn="base" hangingPunct="0">
        <a:spcBef>
          <a:spcPct val="0"/>
        </a:spcBef>
        <a:spcAft>
          <a:spcPct val="0"/>
        </a:spcAft>
        <a:defRPr sz="4400" i="1">
          <a:solidFill>
            <a:schemeClr val="tx2"/>
          </a:solidFill>
          <a:latin typeface="Times New Roman" pitchFamily="18" charset="0"/>
          <a:cs typeface="Tahoma" pitchFamily="34" charset="0"/>
        </a:defRPr>
      </a:lvl3pPr>
      <a:lvl4pPr algn="l" rtl="0" eaLnBrk="0" fontAlgn="base" hangingPunct="0">
        <a:spcBef>
          <a:spcPct val="0"/>
        </a:spcBef>
        <a:spcAft>
          <a:spcPct val="0"/>
        </a:spcAft>
        <a:defRPr sz="4400" i="1">
          <a:solidFill>
            <a:schemeClr val="tx2"/>
          </a:solidFill>
          <a:latin typeface="Times New Roman" pitchFamily="18" charset="0"/>
          <a:cs typeface="Tahoma" pitchFamily="34" charset="0"/>
        </a:defRPr>
      </a:lvl4pPr>
      <a:lvl5pPr algn="l" rtl="0" eaLnBrk="0" fontAlgn="base" hangingPunct="0">
        <a:spcBef>
          <a:spcPct val="0"/>
        </a:spcBef>
        <a:spcAft>
          <a:spcPct val="0"/>
        </a:spcAft>
        <a:defRPr sz="4400" i="1">
          <a:solidFill>
            <a:schemeClr val="tx2"/>
          </a:solidFill>
          <a:latin typeface="Times New Roman" pitchFamily="18" charset="0"/>
          <a:cs typeface="Tahoma" pitchFamily="34" charset="0"/>
        </a:defRPr>
      </a:lvl5pPr>
      <a:lvl6pPr marL="457200" algn="l" rtl="0" eaLnBrk="0" fontAlgn="base" hangingPunct="0">
        <a:spcBef>
          <a:spcPct val="0"/>
        </a:spcBef>
        <a:spcAft>
          <a:spcPct val="0"/>
        </a:spcAft>
        <a:defRPr sz="4400" i="1">
          <a:solidFill>
            <a:schemeClr val="tx2"/>
          </a:solidFill>
          <a:latin typeface="Times New Roman" pitchFamily="18" charset="0"/>
          <a:cs typeface="Tahoma" pitchFamily="34" charset="0"/>
        </a:defRPr>
      </a:lvl6pPr>
      <a:lvl7pPr marL="914400" algn="l" rtl="0" eaLnBrk="0" fontAlgn="base" hangingPunct="0">
        <a:spcBef>
          <a:spcPct val="0"/>
        </a:spcBef>
        <a:spcAft>
          <a:spcPct val="0"/>
        </a:spcAft>
        <a:defRPr sz="4400" i="1">
          <a:solidFill>
            <a:schemeClr val="tx2"/>
          </a:solidFill>
          <a:latin typeface="Times New Roman" pitchFamily="18" charset="0"/>
          <a:cs typeface="Tahoma" pitchFamily="34" charset="0"/>
        </a:defRPr>
      </a:lvl7pPr>
      <a:lvl8pPr marL="1371600" algn="l" rtl="0" eaLnBrk="0" fontAlgn="base" hangingPunct="0">
        <a:spcBef>
          <a:spcPct val="0"/>
        </a:spcBef>
        <a:spcAft>
          <a:spcPct val="0"/>
        </a:spcAft>
        <a:defRPr sz="4400" i="1">
          <a:solidFill>
            <a:schemeClr val="tx2"/>
          </a:solidFill>
          <a:latin typeface="Times New Roman" pitchFamily="18" charset="0"/>
          <a:cs typeface="Tahoma" pitchFamily="34" charset="0"/>
        </a:defRPr>
      </a:lvl8pPr>
      <a:lvl9pPr marL="1828800" algn="l" rtl="0" eaLnBrk="0" fontAlgn="base" hangingPunct="0">
        <a:spcBef>
          <a:spcPct val="0"/>
        </a:spcBef>
        <a:spcAft>
          <a:spcPct val="0"/>
        </a:spcAft>
        <a:defRPr sz="4400" i="1">
          <a:solidFill>
            <a:schemeClr val="tx2"/>
          </a:solidFill>
          <a:latin typeface="Times New Roman" pitchFamily="18" charset="0"/>
          <a:cs typeface="Tahoma" pitchFamily="34" charset="0"/>
        </a:defRPr>
      </a:lvl9pPr>
    </p:titleStyle>
    <p:bodyStyle>
      <a:lvl1pPr marL="342900" indent="-342900" algn="l" rtl="0" eaLnBrk="0" fontAlgn="base" hangingPunct="0">
        <a:spcBef>
          <a:spcPct val="20000"/>
        </a:spcBef>
        <a:spcAft>
          <a:spcPct val="0"/>
        </a:spcAft>
        <a:buBlip>
          <a:blip r:embed="rId17"/>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8"/>
        </a:buBlip>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http://www.careerclusters.org/images/newicons/Market.jpg" TargetMode="External"/><Relationship Id="rId3" Type="http://schemas.openxmlformats.org/officeDocument/2006/relationships/image" Target="http://www.careerclusters.org/images/newicons/Fin.jpg" TargetMode="External"/><Relationship Id="rId7" Type="http://schemas.openxmlformats.org/officeDocument/2006/relationships/hyperlink" Target="http://www.careerclusters.org/clusters/t.htm" TargetMode="External"/><Relationship Id="rId12"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jpeg"/><Relationship Id="rId5" Type="http://schemas.openxmlformats.org/officeDocument/2006/relationships/hyperlink" Target="http://www.careerclusters.org/clusters/m.htm" TargetMode="External"/><Relationship Id="rId10" Type="http://schemas.openxmlformats.org/officeDocument/2006/relationships/image" Target="../media/image15.jpeg"/><Relationship Id="rId4" Type="http://schemas.openxmlformats.org/officeDocument/2006/relationships/image" Target="../media/image11.jpeg"/><Relationship Id="rId9" Type="http://schemas.openxmlformats.org/officeDocument/2006/relationships/image" Target="../media/image14.jpeg"/><Relationship Id="rId1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6.jpeg"/><Relationship Id="rId3" Type="http://schemas.openxmlformats.org/officeDocument/2006/relationships/image" Target="../media/image18.jpeg"/><Relationship Id="rId7" Type="http://schemas.openxmlformats.org/officeDocument/2006/relationships/hyperlink" Target="http://www.careerclusters.org/clusters/gpa.htm" TargetMode="External"/><Relationship Id="rId12" Type="http://schemas.openxmlformats.org/officeDocument/2006/relationships/image" Target="../media/image24.jpeg"/><Relationship Id="rId2" Type="http://schemas.openxmlformats.org/officeDocument/2006/relationships/hyperlink" Target="http://www.careerclusters.org/clusters/it.htm" TargetMode="Externa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3.jpeg"/><Relationship Id="rId5" Type="http://schemas.openxmlformats.org/officeDocument/2006/relationships/image" Target="../media/image19.jpeg"/><Relationship Id="rId10" Type="http://schemas.openxmlformats.org/officeDocument/2006/relationships/image" Target="http://www.careerclusters.org/clusters/Busi.jpg" TargetMode="External"/><Relationship Id="rId4" Type="http://schemas.openxmlformats.org/officeDocument/2006/relationships/hyperlink" Target="http://www.careerclusters.org/clusters/hs.htm" TargetMode="External"/><Relationship Id="rId9" Type="http://schemas.openxmlformats.org/officeDocument/2006/relationships/image" Target="../media/image22.jpeg"/><Relationship Id="rId14" Type="http://schemas.openxmlformats.org/officeDocument/2006/relationships/comments" Target="../comments/commen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Business%20Plan%20of%20Study.docx"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ealth%20Plan%20of%20Study.docx" TargetMode="External"/><Relationship Id="rId4" Type="http://schemas.openxmlformats.org/officeDocument/2006/relationships/hyperlink" Target="Agriculture%20Plan%20of%20Study.doc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areercluster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omments" Target="../comments/comment8.xml"/><Relationship Id="rId5" Type="http://schemas.openxmlformats.org/officeDocument/2006/relationships/image" Target="../media/image6.jpeg"/><Relationship Id="rId4" Type="http://schemas.openxmlformats.org/officeDocument/2006/relationships/hyperlink" Target="http://www.careervoyages.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hyperlink" Target="http://www.quotationspage.com/quotes/Lao-tzu/"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381000" y="2362200"/>
            <a:ext cx="1447800" cy="1192213"/>
          </a:xfrm>
          <a:prstGeom prst="rect">
            <a:avLst/>
          </a:prstGeom>
          <a:solidFill>
            <a:schemeClr val="bg1"/>
          </a:solidFill>
          <a:ln w="9525">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p:txBody>
      </p:sp>
      <p:sp>
        <p:nvSpPr>
          <p:cNvPr id="3075" name="Rectangle 2"/>
          <p:cNvSpPr>
            <a:spLocks noGrp="1" noChangeArrowheads="1"/>
          </p:cNvSpPr>
          <p:nvPr>
            <p:ph type="ctrTitle"/>
          </p:nvPr>
        </p:nvSpPr>
        <p:spPr>
          <a:xfrm>
            <a:off x="609600" y="1828800"/>
            <a:ext cx="8153400" cy="2667000"/>
          </a:xfrm>
        </p:spPr>
        <p:txBody>
          <a:bodyPr/>
          <a:lstStyle/>
          <a:p>
            <a:pPr algn="ctr"/>
            <a:r>
              <a:rPr lang="en-US" smtClean="0"/>
              <a:t>Career Cluster 101 –</a:t>
            </a:r>
            <a:br>
              <a:rPr lang="en-US" smtClean="0"/>
            </a:br>
            <a:r>
              <a:rPr lang="en-US" smtClean="0"/>
              <a:t>  Big Sky Pathways</a:t>
            </a:r>
          </a:p>
        </p:txBody>
      </p:sp>
      <p:pic>
        <p:nvPicPr>
          <p:cNvPr id="3076" name="Picture 4"/>
          <p:cNvPicPr>
            <a:picLocks noChangeAspect="1" noChangeArrowheads="1"/>
          </p:cNvPicPr>
          <p:nvPr/>
        </p:nvPicPr>
        <p:blipFill>
          <a:blip r:embed="rId3"/>
          <a:srcRect/>
          <a:stretch>
            <a:fillRect/>
          </a:stretch>
        </p:blipFill>
        <p:spPr bwMode="auto">
          <a:xfrm>
            <a:off x="1676400" y="533400"/>
            <a:ext cx="5827713" cy="1393825"/>
          </a:xfrm>
          <a:prstGeom prst="rect">
            <a:avLst/>
          </a:prstGeom>
          <a:noFill/>
          <a:ln w="9525">
            <a:noFill/>
            <a:miter lim="800000"/>
            <a:headEnd/>
            <a:tailEnd/>
          </a:ln>
        </p:spPr>
      </p:pic>
      <p:sp>
        <p:nvSpPr>
          <p:cNvPr id="3077" name="Line 7"/>
          <p:cNvSpPr>
            <a:spLocks noChangeShapeType="1"/>
          </p:cNvSpPr>
          <p:nvPr/>
        </p:nvSpPr>
        <p:spPr bwMode="auto">
          <a:xfrm>
            <a:off x="685800" y="4191000"/>
            <a:ext cx="7620000" cy="0"/>
          </a:xfrm>
          <a:prstGeom prst="line">
            <a:avLst/>
          </a:prstGeom>
          <a:noFill/>
          <a:ln w="50800">
            <a:solidFill>
              <a:schemeClr val="tx1"/>
            </a:solidFill>
            <a:round/>
            <a:headEnd/>
            <a:tailEnd/>
          </a:ln>
        </p:spPr>
        <p:txBody>
          <a:bodyPr/>
          <a:lstStyle/>
          <a:p>
            <a:endParaRPr lang="en-US"/>
          </a:p>
        </p:txBody>
      </p:sp>
      <p:sp>
        <p:nvSpPr>
          <p:cNvPr id="3078" name="Text Box 8"/>
          <p:cNvSpPr txBox="1">
            <a:spLocks noChangeArrowheads="1"/>
          </p:cNvSpPr>
          <p:nvPr/>
        </p:nvSpPr>
        <p:spPr bwMode="auto">
          <a:xfrm>
            <a:off x="838200" y="4724400"/>
            <a:ext cx="7467600" cy="1631950"/>
          </a:xfrm>
          <a:prstGeom prst="rect">
            <a:avLst/>
          </a:prstGeom>
          <a:noFill/>
          <a:ln w="9525">
            <a:noFill/>
            <a:miter lim="800000"/>
            <a:headEnd/>
            <a:tailEnd/>
          </a:ln>
        </p:spPr>
        <p:txBody>
          <a:bodyPr>
            <a:spAutoFit/>
          </a:bodyPr>
          <a:lstStyle/>
          <a:p>
            <a:pPr algn="ctr">
              <a:spcBef>
                <a:spcPct val="50000"/>
              </a:spcBef>
            </a:pPr>
            <a:r>
              <a:rPr lang="en-US" sz="2800" b="1" i="1"/>
              <a:t>Big Sky Pathways Institute</a:t>
            </a:r>
          </a:p>
          <a:p>
            <a:pPr algn="ctr">
              <a:spcBef>
                <a:spcPct val="50000"/>
              </a:spcBef>
            </a:pPr>
            <a:r>
              <a:rPr lang="en-US" sz="2400"/>
              <a:t>Best Western Butte Plaza Inn – Butte, MT</a:t>
            </a:r>
          </a:p>
          <a:p>
            <a:pPr algn="ctr">
              <a:spcBef>
                <a:spcPct val="50000"/>
              </a:spcBef>
            </a:pPr>
            <a:r>
              <a:rPr lang="en-US" sz="2400"/>
              <a:t>October 16, 2008</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457200" y="930275"/>
            <a:ext cx="7561263" cy="1143000"/>
          </a:xfrm>
        </p:spPr>
        <p:txBody>
          <a:bodyPr/>
          <a:lstStyle/>
          <a:p>
            <a:r>
              <a:rPr lang="en-US" smtClean="0"/>
              <a:t>What Career Clusters DO</a:t>
            </a:r>
          </a:p>
        </p:txBody>
      </p:sp>
      <p:sp>
        <p:nvSpPr>
          <p:cNvPr id="84995" name="Rectangle 3"/>
          <p:cNvSpPr>
            <a:spLocks noGrp="1" noChangeArrowheads="1"/>
          </p:cNvSpPr>
          <p:nvPr>
            <p:ph type="body" idx="4294967295"/>
          </p:nvPr>
        </p:nvSpPr>
        <p:spPr>
          <a:xfrm>
            <a:off x="685800" y="2147888"/>
            <a:ext cx="8077200" cy="4114800"/>
          </a:xfrm>
        </p:spPr>
        <p:txBody>
          <a:bodyPr/>
          <a:lstStyle/>
          <a:p>
            <a:pPr>
              <a:buSzPct val="125000"/>
              <a:buFont typeface="Wingdings" pitchFamily="2" charset="2"/>
              <a:buChar char="ü"/>
            </a:pPr>
            <a:r>
              <a:rPr lang="en-US" sz="2800" smtClean="0"/>
              <a:t>Provide a framework for program development</a:t>
            </a:r>
          </a:p>
          <a:p>
            <a:pPr>
              <a:buSzPct val="125000"/>
              <a:buFont typeface="Wingdings" pitchFamily="2" charset="2"/>
              <a:buChar char="ü"/>
            </a:pPr>
            <a:r>
              <a:rPr lang="en-US" sz="2800" smtClean="0"/>
              <a:t>Provide a framework for seamless education</a:t>
            </a:r>
          </a:p>
          <a:p>
            <a:pPr>
              <a:buSzPct val="125000"/>
              <a:buFont typeface="Wingdings" pitchFamily="2" charset="2"/>
              <a:buChar char="ü"/>
            </a:pPr>
            <a:r>
              <a:rPr lang="en-US" sz="2800" smtClean="0"/>
              <a:t>Provide a framework for addressing the entire world of work</a:t>
            </a:r>
          </a:p>
          <a:p>
            <a:pPr>
              <a:buSzPct val="125000"/>
              <a:buFont typeface="Wingdings" pitchFamily="2" charset="2"/>
              <a:buChar char="ü"/>
            </a:pPr>
            <a:r>
              <a:rPr lang="en-US" sz="2800" smtClean="0"/>
              <a:t>Provide a picture of how Knowledge and Skills transfer vertically and horizontally</a:t>
            </a:r>
          </a:p>
          <a:p>
            <a:pPr>
              <a:buSzPct val="125000"/>
              <a:buFont typeface="Wingdings" pitchFamily="2" charset="2"/>
              <a:buChar char="ü"/>
            </a:pPr>
            <a:r>
              <a:rPr lang="en-US" sz="2800" smtClean="0"/>
              <a:t>Provide MORE career options for learners</a:t>
            </a:r>
          </a:p>
          <a:p>
            <a:pPr>
              <a:buSzPct val="125000"/>
              <a:buFont typeface="Wingdings" pitchFamily="2" charset="2"/>
              <a:buNone/>
            </a:pPr>
            <a:endParaRPr lang="en-US" sz="2800" smtClean="0"/>
          </a:p>
          <a:p>
            <a:pPr>
              <a:buFontTx/>
              <a:buChar char="•"/>
            </a:pPr>
            <a:endParaRPr lang="en-US" sz="2800" smtClean="0"/>
          </a:p>
        </p:txBody>
      </p:sp>
      <p:pic>
        <p:nvPicPr>
          <p:cNvPr id="12292" name="Picture 1028"/>
          <p:cNvPicPr>
            <a:picLocks noChangeAspect="1" noChangeArrowheads="1"/>
          </p:cNvPicPr>
          <p:nvPr/>
        </p:nvPicPr>
        <p:blipFill>
          <a:blip r:embed="rId3"/>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ox(in)">
                                      <p:cBhvr>
                                        <p:cTn id="7" dur="1000"/>
                                        <p:tgtEl>
                                          <p:spTgt spid="84995">
                                            <p:txEl>
                                              <p:pRg st="0" end="0"/>
                                            </p:txEl>
                                          </p:spTgt>
                                        </p:tgtEl>
                                      </p:cBhvr>
                                    </p:animEffect>
                                  </p:childTnLst>
                                  <p:subTnLst>
                                    <p:animClr clrSpc="rgb" dir="cw">
                                      <p:cBhvr override="childStyle">
                                        <p:cTn dur="1" fill="hold" display="0" masterRel="nextClick" afterEffect="1"/>
                                        <p:tgtEl>
                                          <p:spTgt spid="84995">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box(in)">
                                      <p:cBhvr>
                                        <p:cTn id="12" dur="1000"/>
                                        <p:tgtEl>
                                          <p:spTgt spid="84995">
                                            <p:txEl>
                                              <p:pRg st="1" end="1"/>
                                            </p:txEl>
                                          </p:spTgt>
                                        </p:tgtEl>
                                      </p:cBhvr>
                                    </p:animEffect>
                                  </p:childTnLst>
                                  <p:subTnLst>
                                    <p:animClr clrSpc="rgb" dir="cw">
                                      <p:cBhvr override="childStyle">
                                        <p:cTn dur="1" fill="hold" display="0" masterRel="nextClick" afterEffect="1"/>
                                        <p:tgtEl>
                                          <p:spTgt spid="84995">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box(in)">
                                      <p:cBhvr>
                                        <p:cTn id="17" dur="1000"/>
                                        <p:tgtEl>
                                          <p:spTgt spid="84995">
                                            <p:txEl>
                                              <p:pRg st="2" end="2"/>
                                            </p:txEl>
                                          </p:spTgt>
                                        </p:tgtEl>
                                      </p:cBhvr>
                                    </p:animEffect>
                                  </p:childTnLst>
                                  <p:subTnLst>
                                    <p:animClr clrSpc="rgb" dir="cw">
                                      <p:cBhvr override="childStyle">
                                        <p:cTn dur="1" fill="hold" display="0" masterRel="nextClick" afterEffect="1"/>
                                        <p:tgtEl>
                                          <p:spTgt spid="84995">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box(in)">
                                      <p:cBhvr>
                                        <p:cTn id="22" dur="1000"/>
                                        <p:tgtEl>
                                          <p:spTgt spid="84995">
                                            <p:txEl>
                                              <p:pRg st="3" end="3"/>
                                            </p:txEl>
                                          </p:spTgt>
                                        </p:tgtEl>
                                      </p:cBhvr>
                                    </p:animEffect>
                                  </p:childTnLst>
                                  <p:subTnLst>
                                    <p:animClr clrSpc="rgb" dir="cw">
                                      <p:cBhvr override="childStyle">
                                        <p:cTn dur="1" fill="hold" display="0" masterRel="nextClick" afterEffect="1"/>
                                        <p:tgtEl>
                                          <p:spTgt spid="84995">
                                            <p:txEl>
                                              <p:pRg st="3" end="3"/>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box(in)">
                                      <p:cBhvr>
                                        <p:cTn id="27" dur="1000"/>
                                        <p:tgtEl>
                                          <p:spTgt spid="84995">
                                            <p:txEl>
                                              <p:pRg st="4" end="4"/>
                                            </p:txEl>
                                          </p:spTgt>
                                        </p:tgtEl>
                                      </p:cBhvr>
                                    </p:animEffect>
                                  </p:childTnLst>
                                  <p:subTnLst>
                                    <p:animClr clrSpc="rgb" dir="cw">
                                      <p:cBhvr override="childStyle">
                                        <p:cTn dur="1" fill="hold" display="0" masterRel="nextClick" afterEffect="1"/>
                                        <p:tgtEl>
                                          <p:spTgt spid="84995">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930275"/>
            <a:ext cx="7485063" cy="1143000"/>
          </a:xfrm>
        </p:spPr>
        <p:txBody>
          <a:bodyPr/>
          <a:lstStyle/>
          <a:p>
            <a:r>
              <a:rPr lang="en-US" smtClean="0"/>
              <a:t>What about Career Pathways?</a:t>
            </a:r>
          </a:p>
        </p:txBody>
      </p:sp>
      <p:sp>
        <p:nvSpPr>
          <p:cNvPr id="13315" name="Rectangle 3"/>
          <p:cNvSpPr>
            <a:spLocks noGrp="1" noChangeArrowheads="1"/>
          </p:cNvSpPr>
          <p:nvPr>
            <p:ph type="body" idx="1"/>
          </p:nvPr>
        </p:nvSpPr>
        <p:spPr/>
        <p:txBody>
          <a:bodyPr/>
          <a:lstStyle/>
          <a:p>
            <a:pPr>
              <a:buFontTx/>
              <a:buNone/>
            </a:pPr>
            <a:r>
              <a:rPr lang="en-US" sz="3600" b="1" smtClean="0">
                <a:solidFill>
                  <a:schemeClr val="folHlink"/>
                </a:solidFill>
              </a:rPr>
              <a:t>A Career pathway</a:t>
            </a:r>
            <a:r>
              <a:rPr lang="en-US" sz="3600" b="1" smtClean="0"/>
              <a:t> </a:t>
            </a:r>
            <a:r>
              <a:rPr lang="en-US" sz="3600" smtClean="0"/>
              <a:t>represents a grouping of occupations within a cluster based on commonalities</a:t>
            </a:r>
            <a:endParaRPr lang="en-US" smtClean="0"/>
          </a:p>
          <a:p>
            <a:endParaRPr lang="en-US" smtClean="0"/>
          </a:p>
        </p:txBody>
      </p:sp>
      <p:pic>
        <p:nvPicPr>
          <p:cNvPr id="13316" name="Picture 7" descr="career pathways"/>
          <p:cNvPicPr>
            <a:picLocks noChangeAspect="1" noChangeArrowheads="1"/>
          </p:cNvPicPr>
          <p:nvPr/>
        </p:nvPicPr>
        <p:blipFill>
          <a:blip r:embed="rId2"/>
          <a:srcRect/>
          <a:stretch>
            <a:fillRect/>
          </a:stretch>
        </p:blipFill>
        <p:spPr bwMode="auto">
          <a:xfrm>
            <a:off x="3352800" y="4038600"/>
            <a:ext cx="2100263" cy="2133600"/>
          </a:xfrm>
          <a:prstGeom prst="rect">
            <a:avLst/>
          </a:prstGeom>
          <a:noFill/>
          <a:ln w="9525">
            <a:noFill/>
            <a:miter lim="800000"/>
            <a:headEnd/>
            <a:tailEnd/>
          </a:ln>
        </p:spPr>
      </p:pic>
      <p:pic>
        <p:nvPicPr>
          <p:cNvPr id="13317" name="Picture 6"/>
          <p:cNvPicPr>
            <a:picLocks noChangeAspect="1" noChangeArrowheads="1"/>
          </p:cNvPicPr>
          <p:nvPr/>
        </p:nvPicPr>
        <p:blipFill>
          <a:blip r:embed="rId3"/>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1143000"/>
            <a:ext cx="7332663" cy="1143000"/>
          </a:xfrm>
        </p:spPr>
        <p:txBody>
          <a:bodyPr/>
          <a:lstStyle/>
          <a:p>
            <a:r>
              <a:rPr lang="en-US" smtClean="0"/>
              <a:t>Example of Career Terms</a:t>
            </a:r>
          </a:p>
        </p:txBody>
      </p:sp>
      <p:pic>
        <p:nvPicPr>
          <p:cNvPr id="14339" name="Picture 5"/>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pic>
        <p:nvPicPr>
          <p:cNvPr id="14340" name="Content Placeholder 3"/>
          <p:cNvPicPr>
            <a:picLocks noGrp="1" noChangeArrowheads="1"/>
          </p:cNvPicPr>
          <p:nvPr>
            <p:ph idx="1"/>
          </p:nvPr>
        </p:nvPicPr>
        <p:blipFill>
          <a:blip r:embed="rId3"/>
          <a:srcRect t="16615" b="18770"/>
          <a:stretch>
            <a:fillRect/>
          </a:stretch>
        </p:blipFill>
        <p:spPr>
          <a:xfrm>
            <a:off x="0" y="1828800"/>
            <a:ext cx="9144000" cy="5029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pic>
        <p:nvPicPr>
          <p:cNvPr id="15363" name="Content Placeholder 3" descr="ccmodel_pathways.jpg"/>
          <p:cNvPicPr>
            <a:picLocks noGrp="1" noChangeAspect="1"/>
          </p:cNvPicPr>
          <p:nvPr>
            <p:ph idx="1"/>
          </p:nvPr>
        </p:nvPicPr>
        <p:blipFill>
          <a:blip r:embed="rId3"/>
          <a:srcRect/>
          <a:stretch>
            <a:fillRect/>
          </a:stretch>
        </p:blipFill>
        <p:spPr>
          <a:xfrm>
            <a:off x="-304800" y="-381000"/>
            <a:ext cx="9829800" cy="759618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930275"/>
            <a:ext cx="7561263" cy="1143000"/>
          </a:xfrm>
        </p:spPr>
        <p:txBody>
          <a:bodyPr/>
          <a:lstStyle/>
          <a:p>
            <a:r>
              <a:rPr lang="en-US" smtClean="0"/>
              <a:t>What will be required?</a:t>
            </a:r>
          </a:p>
        </p:txBody>
      </p:sp>
      <p:sp>
        <p:nvSpPr>
          <p:cNvPr id="16387" name="Rectangle 3"/>
          <p:cNvSpPr>
            <a:spLocks noGrp="1" noChangeArrowheads="1"/>
          </p:cNvSpPr>
          <p:nvPr>
            <p:ph type="body" idx="1"/>
          </p:nvPr>
        </p:nvSpPr>
        <p:spPr>
          <a:xfrm>
            <a:off x="685800" y="3352800"/>
            <a:ext cx="8001000" cy="1447800"/>
          </a:xfrm>
        </p:spPr>
        <p:txBody>
          <a:bodyPr/>
          <a:lstStyle/>
          <a:p>
            <a:pPr>
              <a:lnSpc>
                <a:spcPct val="90000"/>
              </a:lnSpc>
            </a:pPr>
            <a:r>
              <a:rPr lang="en-US" smtClean="0"/>
              <a:t>Each local program is </a:t>
            </a:r>
            <a:r>
              <a:rPr lang="en-US" b="1" smtClean="0"/>
              <a:t>required </a:t>
            </a:r>
            <a:r>
              <a:rPr lang="en-US" smtClean="0"/>
              <a:t>to implement at least one career pathway/model sequence of course. </a:t>
            </a:r>
          </a:p>
          <a:p>
            <a:pPr>
              <a:lnSpc>
                <a:spcPct val="90000"/>
              </a:lnSpc>
            </a:pPr>
            <a:endParaRPr lang="en-US" smtClean="0"/>
          </a:p>
        </p:txBody>
      </p:sp>
      <p:pic>
        <p:nvPicPr>
          <p:cNvPr id="16388" name="Picture 4" descr="http://www.careerclusters.org/images/newicons/Fin.jpg"/>
          <p:cNvPicPr>
            <a:picLocks noChangeAspect="1" noChangeArrowheads="1"/>
          </p:cNvPicPr>
          <p:nvPr/>
        </p:nvPicPr>
        <p:blipFill>
          <a:blip r:embed="rId2" r:link="rId3"/>
          <a:srcRect/>
          <a:stretch>
            <a:fillRect/>
          </a:stretch>
        </p:blipFill>
        <p:spPr bwMode="auto">
          <a:xfrm>
            <a:off x="762000" y="5410200"/>
            <a:ext cx="1247775" cy="714375"/>
          </a:xfrm>
          <a:prstGeom prst="rect">
            <a:avLst/>
          </a:prstGeom>
          <a:noFill/>
          <a:ln w="9525">
            <a:noFill/>
            <a:miter lim="800000"/>
            <a:headEnd/>
            <a:tailEnd/>
          </a:ln>
        </p:spPr>
      </p:pic>
      <p:pic>
        <p:nvPicPr>
          <p:cNvPr id="16389" name="Picture 5" descr="Hosp"/>
          <p:cNvPicPr>
            <a:picLocks noChangeAspect="1" noChangeArrowheads="1"/>
          </p:cNvPicPr>
          <p:nvPr/>
        </p:nvPicPr>
        <p:blipFill>
          <a:blip r:embed="rId4"/>
          <a:srcRect/>
          <a:stretch>
            <a:fillRect/>
          </a:stretch>
        </p:blipFill>
        <p:spPr bwMode="auto">
          <a:xfrm>
            <a:off x="2667000" y="5410200"/>
            <a:ext cx="1476375" cy="742950"/>
          </a:xfrm>
          <a:prstGeom prst="rect">
            <a:avLst/>
          </a:prstGeom>
          <a:noFill/>
          <a:ln w="9525">
            <a:noFill/>
            <a:miter lim="800000"/>
            <a:headEnd/>
            <a:tailEnd/>
          </a:ln>
        </p:spPr>
      </p:pic>
      <p:pic>
        <p:nvPicPr>
          <p:cNvPr id="16390" name="Picture 6" descr="ManufacWeb2">
            <a:hlinkClick r:id="rId5"/>
          </p:cNvPr>
          <p:cNvPicPr>
            <a:picLocks noChangeAspect="1" noChangeArrowheads="1"/>
          </p:cNvPicPr>
          <p:nvPr/>
        </p:nvPicPr>
        <p:blipFill>
          <a:blip r:embed="rId6"/>
          <a:srcRect/>
          <a:stretch>
            <a:fillRect/>
          </a:stretch>
        </p:blipFill>
        <p:spPr bwMode="auto">
          <a:xfrm>
            <a:off x="4800600" y="5410200"/>
            <a:ext cx="1495425" cy="657225"/>
          </a:xfrm>
          <a:prstGeom prst="rect">
            <a:avLst/>
          </a:prstGeom>
          <a:noFill/>
          <a:ln w="9525">
            <a:noFill/>
            <a:miter lim="800000"/>
            <a:headEnd/>
            <a:tailEnd/>
          </a:ln>
        </p:spPr>
      </p:pic>
      <p:pic>
        <p:nvPicPr>
          <p:cNvPr id="16391" name="Picture 7" descr="Trans">
            <a:hlinkClick r:id="rId7"/>
          </p:cNvPr>
          <p:cNvPicPr>
            <a:picLocks noChangeAspect="1" noChangeArrowheads="1"/>
          </p:cNvPicPr>
          <p:nvPr/>
        </p:nvPicPr>
        <p:blipFill>
          <a:blip r:embed="rId8"/>
          <a:srcRect/>
          <a:stretch>
            <a:fillRect/>
          </a:stretch>
        </p:blipFill>
        <p:spPr bwMode="auto">
          <a:xfrm>
            <a:off x="6781800" y="5410200"/>
            <a:ext cx="1524000" cy="609600"/>
          </a:xfrm>
          <a:prstGeom prst="rect">
            <a:avLst/>
          </a:prstGeom>
          <a:noFill/>
          <a:ln w="9525">
            <a:noFill/>
            <a:miter lim="800000"/>
            <a:headEnd/>
            <a:tailEnd/>
          </a:ln>
        </p:spPr>
      </p:pic>
      <p:pic>
        <p:nvPicPr>
          <p:cNvPr id="16392" name="Picture 8" descr="ag"/>
          <p:cNvPicPr>
            <a:picLocks noChangeAspect="1" noChangeArrowheads="1"/>
          </p:cNvPicPr>
          <p:nvPr/>
        </p:nvPicPr>
        <p:blipFill>
          <a:blip r:embed="rId9"/>
          <a:srcRect/>
          <a:stretch>
            <a:fillRect/>
          </a:stretch>
        </p:blipFill>
        <p:spPr bwMode="auto">
          <a:xfrm>
            <a:off x="914400" y="2286000"/>
            <a:ext cx="1638300" cy="581025"/>
          </a:xfrm>
          <a:prstGeom prst="rect">
            <a:avLst/>
          </a:prstGeom>
          <a:noFill/>
          <a:ln w="9525">
            <a:noFill/>
            <a:miter lim="800000"/>
            <a:headEnd/>
            <a:tailEnd/>
          </a:ln>
        </p:spPr>
      </p:pic>
      <p:pic>
        <p:nvPicPr>
          <p:cNvPr id="16393" name="Picture 9" descr="Health"/>
          <p:cNvPicPr>
            <a:picLocks noChangeAspect="1" noChangeArrowheads="1"/>
          </p:cNvPicPr>
          <p:nvPr/>
        </p:nvPicPr>
        <p:blipFill>
          <a:blip r:embed="rId10"/>
          <a:srcRect/>
          <a:stretch>
            <a:fillRect/>
          </a:stretch>
        </p:blipFill>
        <p:spPr bwMode="auto">
          <a:xfrm>
            <a:off x="3048000" y="2286000"/>
            <a:ext cx="1828800" cy="771525"/>
          </a:xfrm>
          <a:prstGeom prst="rect">
            <a:avLst/>
          </a:prstGeom>
          <a:noFill/>
          <a:ln w="9525">
            <a:noFill/>
            <a:miter lim="800000"/>
            <a:headEnd/>
            <a:tailEnd/>
          </a:ln>
        </p:spPr>
      </p:pic>
      <p:pic>
        <p:nvPicPr>
          <p:cNvPr id="16394" name="Picture 10" descr="Law"/>
          <p:cNvPicPr>
            <a:picLocks noChangeAspect="1" noChangeArrowheads="1"/>
          </p:cNvPicPr>
          <p:nvPr/>
        </p:nvPicPr>
        <p:blipFill>
          <a:blip r:embed="rId11"/>
          <a:srcRect/>
          <a:stretch>
            <a:fillRect/>
          </a:stretch>
        </p:blipFill>
        <p:spPr bwMode="auto">
          <a:xfrm>
            <a:off x="5334000" y="2362200"/>
            <a:ext cx="1457325" cy="638175"/>
          </a:xfrm>
          <a:prstGeom prst="rect">
            <a:avLst/>
          </a:prstGeom>
          <a:noFill/>
          <a:ln w="9525">
            <a:noFill/>
            <a:miter lim="800000"/>
            <a:headEnd/>
            <a:tailEnd/>
          </a:ln>
        </p:spPr>
      </p:pic>
      <p:pic>
        <p:nvPicPr>
          <p:cNvPr id="16395" name="Picture 11" descr="http://www.careerclusters.org/images/newicons/Market.jpg"/>
          <p:cNvPicPr>
            <a:picLocks noChangeAspect="1" noChangeArrowheads="1"/>
          </p:cNvPicPr>
          <p:nvPr/>
        </p:nvPicPr>
        <p:blipFill>
          <a:blip r:embed="rId12" r:link="rId13"/>
          <a:srcRect/>
          <a:stretch>
            <a:fillRect/>
          </a:stretch>
        </p:blipFill>
        <p:spPr bwMode="auto">
          <a:xfrm>
            <a:off x="7010400" y="2286000"/>
            <a:ext cx="1714500" cy="714375"/>
          </a:xfrm>
          <a:prstGeom prst="rect">
            <a:avLst/>
          </a:prstGeom>
          <a:noFill/>
          <a:ln w="9525">
            <a:noFill/>
            <a:miter lim="800000"/>
            <a:headEnd/>
            <a:tailEnd/>
          </a:ln>
        </p:spPr>
      </p:pic>
      <p:pic>
        <p:nvPicPr>
          <p:cNvPr id="16396" name="Picture 13"/>
          <p:cNvPicPr>
            <a:picLocks noChangeAspect="1" noChangeArrowheads="1"/>
          </p:cNvPicPr>
          <p:nvPr/>
        </p:nvPicPr>
        <p:blipFill>
          <a:blip r:embed="rId14"/>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930275"/>
            <a:ext cx="7561263" cy="1143000"/>
          </a:xfrm>
        </p:spPr>
        <p:txBody>
          <a:bodyPr/>
          <a:lstStyle/>
          <a:p>
            <a:r>
              <a:rPr lang="en-US" smtClean="0"/>
              <a:t>What is it?</a:t>
            </a:r>
          </a:p>
        </p:txBody>
      </p:sp>
      <p:sp>
        <p:nvSpPr>
          <p:cNvPr id="11267" name="Rectangle 3"/>
          <p:cNvSpPr>
            <a:spLocks noGrp="1" noChangeArrowheads="1"/>
          </p:cNvSpPr>
          <p:nvPr>
            <p:ph type="body" idx="1"/>
          </p:nvPr>
        </p:nvSpPr>
        <p:spPr>
          <a:xfrm>
            <a:off x="685800" y="2147888"/>
            <a:ext cx="8001000" cy="4114800"/>
          </a:xfrm>
        </p:spPr>
        <p:txBody>
          <a:bodyPr/>
          <a:lstStyle/>
          <a:p>
            <a:pPr>
              <a:lnSpc>
                <a:spcPct val="80000"/>
              </a:lnSpc>
              <a:buFontTx/>
              <a:buNone/>
            </a:pPr>
            <a:r>
              <a:rPr lang="en-US" sz="2200" b="1" smtClean="0"/>
              <a:t>CAREER PATHWAY OR MODEL SEQUENCE OF COURSES</a:t>
            </a:r>
          </a:p>
          <a:p>
            <a:pPr>
              <a:lnSpc>
                <a:spcPct val="80000"/>
              </a:lnSpc>
              <a:buFontTx/>
              <a:buNone/>
            </a:pPr>
            <a:endParaRPr lang="en-US" sz="2200" b="1" smtClean="0"/>
          </a:p>
          <a:p>
            <a:pPr>
              <a:lnSpc>
                <a:spcPct val="80000"/>
              </a:lnSpc>
              <a:buFontTx/>
              <a:buNone/>
            </a:pPr>
            <a:r>
              <a:rPr lang="en-US" sz="1800" b="1" smtClean="0"/>
              <a:t> MUST INCLUDE:</a:t>
            </a:r>
          </a:p>
          <a:p>
            <a:pPr>
              <a:lnSpc>
                <a:spcPct val="80000"/>
              </a:lnSpc>
              <a:buFontTx/>
              <a:buNone/>
            </a:pPr>
            <a:endParaRPr lang="en-US" sz="1000" b="1" smtClean="0"/>
          </a:p>
          <a:p>
            <a:pPr lvl="1">
              <a:lnSpc>
                <a:spcPct val="80000"/>
              </a:lnSpc>
            </a:pPr>
            <a:r>
              <a:rPr lang="en-US" sz="1600" smtClean="0"/>
              <a:t>a coordinated and non-duplicative sequence of courses  </a:t>
            </a:r>
          </a:p>
          <a:p>
            <a:pPr lvl="1">
              <a:lnSpc>
                <a:spcPct val="80000"/>
              </a:lnSpc>
            </a:pPr>
            <a:r>
              <a:rPr lang="en-US" sz="1600" smtClean="0"/>
              <a:t>both secondary and postsecondary education elements; </a:t>
            </a:r>
          </a:p>
          <a:p>
            <a:pPr lvl="1">
              <a:lnSpc>
                <a:spcPct val="80000"/>
              </a:lnSpc>
            </a:pPr>
            <a:r>
              <a:rPr lang="en-US" sz="1600" smtClean="0"/>
              <a:t>challenging academic and career and technical education content and </a:t>
            </a:r>
          </a:p>
          <a:p>
            <a:pPr lvl="1">
              <a:lnSpc>
                <a:spcPct val="80000"/>
              </a:lnSpc>
            </a:pPr>
            <a:r>
              <a:rPr lang="en-US" sz="1600" smtClean="0"/>
              <a:t>culminate in technical skill proficiency, an industry-recognized credential, a certificate, a degree, or completion of a recognized apprenticeship program. </a:t>
            </a:r>
          </a:p>
          <a:p>
            <a:pPr>
              <a:lnSpc>
                <a:spcPct val="80000"/>
              </a:lnSpc>
              <a:buFontTx/>
              <a:buNone/>
            </a:pPr>
            <a:endParaRPr lang="en-US" sz="1000" smtClean="0"/>
          </a:p>
          <a:p>
            <a:pPr>
              <a:lnSpc>
                <a:spcPct val="80000"/>
              </a:lnSpc>
              <a:buFontTx/>
              <a:buNone/>
            </a:pPr>
            <a:r>
              <a:rPr lang="en-US" sz="1800" b="1" smtClean="0"/>
              <a:t> MAY INCLUDE:</a:t>
            </a:r>
          </a:p>
          <a:p>
            <a:pPr>
              <a:lnSpc>
                <a:spcPct val="80000"/>
              </a:lnSpc>
              <a:buFontTx/>
              <a:buNone/>
            </a:pPr>
            <a:endParaRPr lang="en-US" sz="1000" b="1" smtClean="0"/>
          </a:p>
          <a:p>
            <a:pPr lvl="1">
              <a:lnSpc>
                <a:spcPct val="80000"/>
              </a:lnSpc>
            </a:pPr>
            <a:r>
              <a:rPr lang="en-US" sz="1600" smtClean="0"/>
              <a:t>opportunity for secondary students to participate in </a:t>
            </a:r>
            <a:r>
              <a:rPr lang="en-US" sz="1600" b="1" smtClean="0"/>
              <a:t>dual or concurrent enrollment </a:t>
            </a:r>
            <a:r>
              <a:rPr lang="en-US" sz="1600" smtClean="0"/>
              <a:t>programs or other ways to acquire postsecondary credits</a:t>
            </a:r>
          </a:p>
          <a:p>
            <a:pPr>
              <a:lnSpc>
                <a:spcPct val="80000"/>
              </a:lnSpc>
            </a:pPr>
            <a:endParaRPr lang="en-US" sz="1800" smtClean="0"/>
          </a:p>
        </p:txBody>
      </p:sp>
      <p:pic>
        <p:nvPicPr>
          <p:cNvPr id="17412" name="Picture 4" descr="Info">
            <a:hlinkClick r:id="rId2"/>
          </p:cNvPr>
          <p:cNvPicPr>
            <a:picLocks noChangeAspect="1" noChangeArrowheads="1"/>
          </p:cNvPicPr>
          <p:nvPr/>
        </p:nvPicPr>
        <p:blipFill>
          <a:blip r:embed="rId3"/>
          <a:srcRect/>
          <a:stretch>
            <a:fillRect/>
          </a:stretch>
        </p:blipFill>
        <p:spPr bwMode="auto">
          <a:xfrm>
            <a:off x="6934200" y="5791200"/>
            <a:ext cx="1190625" cy="638175"/>
          </a:xfrm>
          <a:prstGeom prst="rect">
            <a:avLst/>
          </a:prstGeom>
          <a:noFill/>
          <a:ln w="9525">
            <a:noFill/>
            <a:miter lim="800000"/>
            <a:headEnd/>
            <a:tailEnd/>
          </a:ln>
        </p:spPr>
      </p:pic>
      <p:pic>
        <p:nvPicPr>
          <p:cNvPr id="17413" name="Picture 5" descr="HumServ">
            <a:hlinkClick r:id="rId4"/>
          </p:cNvPr>
          <p:cNvPicPr>
            <a:picLocks noChangeAspect="1" noChangeArrowheads="1"/>
          </p:cNvPicPr>
          <p:nvPr/>
        </p:nvPicPr>
        <p:blipFill>
          <a:blip r:embed="rId5"/>
          <a:srcRect/>
          <a:stretch>
            <a:fillRect/>
          </a:stretch>
        </p:blipFill>
        <p:spPr bwMode="auto">
          <a:xfrm>
            <a:off x="3962400" y="5867400"/>
            <a:ext cx="1362075" cy="581025"/>
          </a:xfrm>
          <a:prstGeom prst="rect">
            <a:avLst/>
          </a:prstGeom>
          <a:noFill/>
          <a:ln w="9525">
            <a:noFill/>
            <a:miter lim="800000"/>
            <a:headEnd/>
            <a:tailEnd/>
          </a:ln>
        </p:spPr>
      </p:pic>
      <p:pic>
        <p:nvPicPr>
          <p:cNvPr id="17414" name="Picture 6" descr="AV"/>
          <p:cNvPicPr>
            <a:picLocks noChangeAspect="1" noChangeArrowheads="1"/>
          </p:cNvPicPr>
          <p:nvPr/>
        </p:nvPicPr>
        <p:blipFill>
          <a:blip r:embed="rId6"/>
          <a:srcRect/>
          <a:stretch>
            <a:fillRect/>
          </a:stretch>
        </p:blipFill>
        <p:spPr bwMode="auto">
          <a:xfrm>
            <a:off x="1066800" y="5867400"/>
            <a:ext cx="1714500" cy="666750"/>
          </a:xfrm>
          <a:prstGeom prst="rect">
            <a:avLst/>
          </a:prstGeom>
          <a:noFill/>
          <a:ln w="9525">
            <a:noFill/>
            <a:miter lim="800000"/>
            <a:headEnd/>
            <a:tailEnd/>
          </a:ln>
        </p:spPr>
      </p:pic>
      <p:pic>
        <p:nvPicPr>
          <p:cNvPr id="17415" name="Picture 7" descr="Govern">
            <a:hlinkClick r:id="rId7"/>
          </p:cNvPr>
          <p:cNvPicPr>
            <a:picLocks noChangeAspect="1" noChangeArrowheads="1"/>
          </p:cNvPicPr>
          <p:nvPr/>
        </p:nvPicPr>
        <p:blipFill>
          <a:blip r:embed="rId8"/>
          <a:srcRect/>
          <a:stretch>
            <a:fillRect/>
          </a:stretch>
        </p:blipFill>
        <p:spPr bwMode="auto">
          <a:xfrm>
            <a:off x="7086600" y="2819400"/>
            <a:ext cx="1543050" cy="628650"/>
          </a:xfrm>
          <a:prstGeom prst="rect">
            <a:avLst/>
          </a:prstGeom>
          <a:noFill/>
          <a:ln w="9525">
            <a:noFill/>
            <a:miter lim="800000"/>
            <a:headEnd/>
            <a:tailEnd/>
          </a:ln>
        </p:spPr>
      </p:pic>
      <p:pic>
        <p:nvPicPr>
          <p:cNvPr id="17416" name="Picture 8" descr="http://www.careerclusters.org/clusters/Busi.jpg"/>
          <p:cNvPicPr>
            <a:picLocks noChangeAspect="1" noChangeArrowheads="1"/>
          </p:cNvPicPr>
          <p:nvPr/>
        </p:nvPicPr>
        <p:blipFill>
          <a:blip r:embed="rId9" r:link="rId10"/>
          <a:srcRect/>
          <a:stretch>
            <a:fillRect/>
          </a:stretch>
        </p:blipFill>
        <p:spPr bwMode="auto">
          <a:xfrm>
            <a:off x="7086600" y="990600"/>
            <a:ext cx="1714500" cy="571500"/>
          </a:xfrm>
          <a:prstGeom prst="rect">
            <a:avLst/>
          </a:prstGeom>
          <a:noFill/>
          <a:ln w="9525">
            <a:noFill/>
            <a:miter lim="800000"/>
            <a:headEnd/>
            <a:tailEnd/>
          </a:ln>
        </p:spPr>
      </p:pic>
      <p:pic>
        <p:nvPicPr>
          <p:cNvPr id="17417" name="Picture 9" descr="Science"/>
          <p:cNvPicPr>
            <a:picLocks noChangeAspect="1" noChangeArrowheads="1"/>
          </p:cNvPicPr>
          <p:nvPr/>
        </p:nvPicPr>
        <p:blipFill>
          <a:blip r:embed="rId11"/>
          <a:srcRect/>
          <a:stretch>
            <a:fillRect/>
          </a:stretch>
        </p:blipFill>
        <p:spPr bwMode="auto">
          <a:xfrm>
            <a:off x="3124200" y="990600"/>
            <a:ext cx="1714500" cy="476250"/>
          </a:xfrm>
          <a:prstGeom prst="rect">
            <a:avLst/>
          </a:prstGeom>
          <a:noFill/>
          <a:ln w="9525">
            <a:noFill/>
            <a:miter lim="800000"/>
            <a:headEnd/>
            <a:tailEnd/>
          </a:ln>
        </p:spPr>
      </p:pic>
      <p:pic>
        <p:nvPicPr>
          <p:cNvPr id="17418" name="Picture 10" descr="AC"/>
          <p:cNvPicPr>
            <a:picLocks noChangeAspect="1" noChangeArrowheads="1"/>
          </p:cNvPicPr>
          <p:nvPr/>
        </p:nvPicPr>
        <p:blipFill>
          <a:blip r:embed="rId12"/>
          <a:srcRect/>
          <a:stretch>
            <a:fillRect/>
          </a:stretch>
        </p:blipFill>
        <p:spPr bwMode="auto">
          <a:xfrm>
            <a:off x="5181600" y="914400"/>
            <a:ext cx="1447800" cy="587375"/>
          </a:xfrm>
          <a:prstGeom prst="rect">
            <a:avLst/>
          </a:prstGeom>
          <a:noFill/>
          <a:ln w="9525">
            <a:noFill/>
            <a:miter lim="800000"/>
            <a:headEnd/>
            <a:tailEnd/>
          </a:ln>
        </p:spPr>
      </p:pic>
      <p:pic>
        <p:nvPicPr>
          <p:cNvPr id="17419" name="Picture 12"/>
          <p:cNvPicPr>
            <a:picLocks noChangeAspect="1" noChangeArrowheads="1"/>
          </p:cNvPicPr>
          <p:nvPr/>
        </p:nvPicPr>
        <p:blipFill>
          <a:blip r:embed="rId13"/>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animEffect transition="in" filter="box(in)">
                                      <p:cBhvr>
                                        <p:cTn id="7" dur="1000"/>
                                        <p:tgtEl>
                                          <p:spTgt spid="11267">
                                            <p:txEl>
                                              <p:pRg st="4" end="4"/>
                                            </p:txEl>
                                          </p:spTgt>
                                        </p:tgtEl>
                                      </p:cBhvr>
                                    </p:animEffect>
                                  </p:childTnLst>
                                  <p:subTnLst>
                                    <p:animClr clrSpc="rgb" dir="cw">
                                      <p:cBhvr override="childStyle">
                                        <p:cTn dur="1" fill="hold" display="0" masterRel="nextClick" afterEffect="1"/>
                                        <p:tgtEl>
                                          <p:spTgt spid="11267">
                                            <p:txEl>
                                              <p:pRg st="4" end="4"/>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67">
                                            <p:txEl>
                                              <p:pRg st="5" end="5"/>
                                            </p:txEl>
                                          </p:spTgt>
                                        </p:tgtEl>
                                        <p:attrNameLst>
                                          <p:attrName>style.visibility</p:attrName>
                                        </p:attrNameLst>
                                      </p:cBhvr>
                                      <p:to>
                                        <p:strVal val="visible"/>
                                      </p:to>
                                    </p:set>
                                    <p:animEffect transition="in" filter="box(in)">
                                      <p:cBhvr>
                                        <p:cTn id="12" dur="1000"/>
                                        <p:tgtEl>
                                          <p:spTgt spid="11267">
                                            <p:txEl>
                                              <p:pRg st="5" end="5"/>
                                            </p:txEl>
                                          </p:spTgt>
                                        </p:tgtEl>
                                      </p:cBhvr>
                                    </p:animEffect>
                                  </p:childTnLst>
                                  <p:subTnLst>
                                    <p:animClr clrSpc="rgb" dir="cw">
                                      <p:cBhvr override="childStyle">
                                        <p:cTn dur="1" fill="hold" display="0" masterRel="nextClick" afterEffect="1"/>
                                        <p:tgtEl>
                                          <p:spTgt spid="11267">
                                            <p:txEl>
                                              <p:pRg st="5" end="5"/>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animEffect transition="in" filter="box(in)">
                                      <p:cBhvr>
                                        <p:cTn id="17" dur="1000"/>
                                        <p:tgtEl>
                                          <p:spTgt spid="11267">
                                            <p:txEl>
                                              <p:pRg st="6" end="6"/>
                                            </p:txEl>
                                          </p:spTgt>
                                        </p:tgtEl>
                                      </p:cBhvr>
                                    </p:animEffect>
                                  </p:childTnLst>
                                  <p:subTnLst>
                                    <p:animClr clrSpc="rgb" dir="cw">
                                      <p:cBhvr override="childStyle">
                                        <p:cTn dur="1" fill="hold" display="0" masterRel="nextClick" afterEffect="1"/>
                                        <p:tgtEl>
                                          <p:spTgt spid="11267">
                                            <p:txEl>
                                              <p:pRg st="6" end="6"/>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67">
                                            <p:txEl>
                                              <p:pRg st="7" end="7"/>
                                            </p:txEl>
                                          </p:spTgt>
                                        </p:tgtEl>
                                        <p:attrNameLst>
                                          <p:attrName>style.visibility</p:attrName>
                                        </p:attrNameLst>
                                      </p:cBhvr>
                                      <p:to>
                                        <p:strVal val="visible"/>
                                      </p:to>
                                    </p:set>
                                    <p:animEffect transition="in" filter="box(in)">
                                      <p:cBhvr>
                                        <p:cTn id="22" dur="1000"/>
                                        <p:tgtEl>
                                          <p:spTgt spid="11267">
                                            <p:txEl>
                                              <p:pRg st="7" end="7"/>
                                            </p:txEl>
                                          </p:spTgt>
                                        </p:tgtEl>
                                      </p:cBhvr>
                                    </p:animEffect>
                                  </p:childTnLst>
                                  <p:subTnLst>
                                    <p:animClr clrSpc="rgb" dir="cw">
                                      <p:cBhvr override="childStyle">
                                        <p:cTn dur="1" fill="hold" display="0" masterRel="nextClick" afterEffect="1"/>
                                        <p:tgtEl>
                                          <p:spTgt spid="11267">
                                            <p:txEl>
                                              <p:pRg st="7" end="7"/>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1267">
                                            <p:txEl>
                                              <p:pRg st="11" end="11"/>
                                            </p:txEl>
                                          </p:spTgt>
                                        </p:tgtEl>
                                        <p:attrNameLst>
                                          <p:attrName>style.visibility</p:attrName>
                                        </p:attrNameLst>
                                      </p:cBhvr>
                                      <p:to>
                                        <p:strVal val="visible"/>
                                      </p:to>
                                    </p:set>
                                    <p:animEffect transition="in" filter="box(in)">
                                      <p:cBhvr>
                                        <p:cTn id="27" dur="1000"/>
                                        <p:tgtEl>
                                          <p:spTgt spid="11267">
                                            <p:txEl>
                                              <p:pRg st="11" end="11"/>
                                            </p:txEl>
                                          </p:spTgt>
                                        </p:tgtEl>
                                      </p:cBhvr>
                                    </p:animEffect>
                                  </p:childTnLst>
                                  <p:subTnLst>
                                    <p:animClr clrSpc="rgb" dir="cw">
                                      <p:cBhvr override="childStyle">
                                        <p:cTn dur="1" fill="hold" display="0" masterRel="nextClick" afterEffect="1"/>
                                        <p:tgtEl>
                                          <p:spTgt spid="11267">
                                            <p:txEl>
                                              <p:pRg st="11" end="1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533400" y="914400"/>
            <a:ext cx="7485063" cy="1143000"/>
          </a:xfrm>
        </p:spPr>
        <p:txBody>
          <a:bodyPr/>
          <a:lstStyle/>
          <a:p>
            <a:r>
              <a:rPr lang="en-US" smtClean="0"/>
              <a:t>What about Small Schools?</a:t>
            </a:r>
          </a:p>
        </p:txBody>
      </p:sp>
      <p:sp>
        <p:nvSpPr>
          <p:cNvPr id="18435" name="Rectangle 3"/>
          <p:cNvSpPr>
            <a:spLocks noGrp="1" noChangeArrowheads="1"/>
          </p:cNvSpPr>
          <p:nvPr>
            <p:ph type="body" idx="4294967295"/>
          </p:nvPr>
        </p:nvSpPr>
        <p:spPr>
          <a:xfrm>
            <a:off x="533400" y="1828800"/>
            <a:ext cx="7772400" cy="4343400"/>
          </a:xfrm>
        </p:spPr>
        <p:txBody>
          <a:bodyPr/>
          <a:lstStyle/>
          <a:p>
            <a:pPr>
              <a:buFontTx/>
              <a:buNone/>
            </a:pPr>
            <a:r>
              <a:rPr lang="en-US" sz="2000" b="1" smtClean="0">
                <a:solidFill>
                  <a:srgbClr val="008000"/>
                </a:solidFill>
              </a:rPr>
              <a:t>A Career pathway in a class B school could look like this…</a:t>
            </a:r>
          </a:p>
          <a:p>
            <a:pPr algn="ctr">
              <a:buFontTx/>
              <a:buNone/>
            </a:pPr>
            <a:r>
              <a:rPr lang="en-US" sz="1800" b="1" i="1" smtClean="0"/>
              <a:t>Three pathways and a sequence of courses in each pathway.</a:t>
            </a:r>
          </a:p>
          <a:p>
            <a:pPr>
              <a:buFontTx/>
              <a:buNone/>
            </a:pPr>
            <a:endParaRPr lang="en-US" sz="2000" b="1" smtClean="0">
              <a:solidFill>
                <a:srgbClr val="008000"/>
              </a:solidFill>
            </a:endParaRPr>
          </a:p>
          <a:p>
            <a:endParaRPr lang="en-US" sz="2000" b="1" smtClean="0"/>
          </a:p>
        </p:txBody>
      </p:sp>
      <p:pic>
        <p:nvPicPr>
          <p:cNvPr id="18436" name="Picture 7" descr="career pathways"/>
          <p:cNvPicPr>
            <a:picLocks noChangeAspect="1" noChangeArrowheads="1"/>
          </p:cNvPicPr>
          <p:nvPr/>
        </p:nvPicPr>
        <p:blipFill>
          <a:blip r:embed="rId2"/>
          <a:srcRect/>
          <a:stretch>
            <a:fillRect/>
          </a:stretch>
        </p:blipFill>
        <p:spPr bwMode="auto">
          <a:xfrm>
            <a:off x="7239000" y="533400"/>
            <a:ext cx="1425575" cy="1447800"/>
          </a:xfrm>
          <a:prstGeom prst="rect">
            <a:avLst/>
          </a:prstGeom>
          <a:noFill/>
          <a:ln w="9525">
            <a:noFill/>
            <a:miter lim="800000"/>
            <a:headEnd/>
            <a:tailEnd/>
          </a:ln>
        </p:spPr>
      </p:pic>
      <p:pic>
        <p:nvPicPr>
          <p:cNvPr id="18437" name="Picture 5"/>
          <p:cNvPicPr>
            <a:picLocks noChangeAspect="1" noChangeArrowheads="1"/>
          </p:cNvPicPr>
          <p:nvPr/>
        </p:nvPicPr>
        <p:blipFill>
          <a:blip r:embed="rId3"/>
          <a:srcRect/>
          <a:stretch>
            <a:fillRect/>
          </a:stretch>
        </p:blipFill>
        <p:spPr bwMode="auto">
          <a:xfrm>
            <a:off x="0" y="0"/>
            <a:ext cx="3429000" cy="990600"/>
          </a:xfrm>
          <a:prstGeom prst="rect">
            <a:avLst/>
          </a:prstGeom>
          <a:noFill/>
          <a:ln w="9525">
            <a:noFill/>
            <a:miter lim="800000"/>
            <a:headEnd/>
            <a:tailEnd/>
          </a:ln>
        </p:spPr>
      </p:pic>
      <p:sp>
        <p:nvSpPr>
          <p:cNvPr id="18438" name="_s1031"/>
          <p:cNvSpPr>
            <a:spLocks noChangeArrowheads="1"/>
          </p:cNvSpPr>
          <p:nvPr/>
        </p:nvSpPr>
        <p:spPr bwMode="auto">
          <a:xfrm>
            <a:off x="3352800" y="2667000"/>
            <a:ext cx="2362200" cy="7620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500" b="1">
                <a:solidFill>
                  <a:srgbClr val="008000"/>
                </a:solidFill>
              </a:rPr>
              <a:t>Cluster</a:t>
            </a:r>
          </a:p>
          <a:p>
            <a:pPr algn="ctr"/>
            <a:endParaRPr lang="en-US" sz="1000" b="1"/>
          </a:p>
          <a:p>
            <a:pPr algn="ctr"/>
            <a:r>
              <a:rPr lang="en-US" sz="1200" b="1"/>
              <a:t>Business Management </a:t>
            </a:r>
          </a:p>
          <a:p>
            <a:pPr algn="ctr"/>
            <a:r>
              <a:rPr lang="en-US" sz="1200" b="1"/>
              <a:t>and Information Systems</a:t>
            </a:r>
            <a:endParaRPr lang="en-US" sz="1500" b="1"/>
          </a:p>
        </p:txBody>
      </p:sp>
      <p:sp>
        <p:nvSpPr>
          <p:cNvPr id="18439" name="_s1031"/>
          <p:cNvSpPr>
            <a:spLocks noChangeArrowheads="1"/>
          </p:cNvSpPr>
          <p:nvPr/>
        </p:nvSpPr>
        <p:spPr bwMode="auto">
          <a:xfrm>
            <a:off x="3657600" y="3581400"/>
            <a:ext cx="1828800" cy="7620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500" b="1">
                <a:solidFill>
                  <a:srgbClr val="008000"/>
                </a:solidFill>
              </a:rPr>
              <a:t>Core Class or </a:t>
            </a:r>
          </a:p>
          <a:p>
            <a:pPr algn="ctr"/>
            <a:r>
              <a:rPr lang="en-US" sz="1500" b="1">
                <a:solidFill>
                  <a:srgbClr val="008000"/>
                </a:solidFill>
              </a:rPr>
              <a:t>Prerequisite</a:t>
            </a:r>
          </a:p>
          <a:p>
            <a:pPr algn="ctr"/>
            <a:r>
              <a:rPr lang="en-US" sz="1200" b="1"/>
              <a:t>Information Systems</a:t>
            </a:r>
            <a:endParaRPr lang="en-US" sz="1500" b="1"/>
          </a:p>
        </p:txBody>
      </p:sp>
      <p:sp>
        <p:nvSpPr>
          <p:cNvPr id="18440" name="_s1032"/>
          <p:cNvSpPr>
            <a:spLocks noChangeArrowheads="1"/>
          </p:cNvSpPr>
          <p:nvPr/>
        </p:nvSpPr>
        <p:spPr bwMode="auto">
          <a:xfrm>
            <a:off x="1524000" y="4572000"/>
            <a:ext cx="12954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Accounting I</a:t>
            </a:r>
          </a:p>
        </p:txBody>
      </p:sp>
      <p:sp>
        <p:nvSpPr>
          <p:cNvPr id="18441" name="_s1033"/>
          <p:cNvSpPr>
            <a:spLocks noChangeArrowheads="1"/>
          </p:cNvSpPr>
          <p:nvPr/>
        </p:nvSpPr>
        <p:spPr bwMode="auto">
          <a:xfrm>
            <a:off x="1524000" y="5334000"/>
            <a:ext cx="1325563"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Accounting II</a:t>
            </a:r>
          </a:p>
        </p:txBody>
      </p:sp>
      <p:sp>
        <p:nvSpPr>
          <p:cNvPr id="18442" name="_s1034"/>
          <p:cNvSpPr>
            <a:spLocks noChangeArrowheads="1"/>
          </p:cNvSpPr>
          <p:nvPr/>
        </p:nvSpPr>
        <p:spPr bwMode="auto">
          <a:xfrm>
            <a:off x="6324600" y="4953000"/>
            <a:ext cx="1279525"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Web Design I</a:t>
            </a:r>
          </a:p>
        </p:txBody>
      </p:sp>
      <p:sp>
        <p:nvSpPr>
          <p:cNvPr id="18443" name="_s1034"/>
          <p:cNvSpPr>
            <a:spLocks noChangeArrowheads="1"/>
          </p:cNvSpPr>
          <p:nvPr/>
        </p:nvSpPr>
        <p:spPr bwMode="auto">
          <a:xfrm>
            <a:off x="6324600" y="5915025"/>
            <a:ext cx="1279525"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Web Design II</a:t>
            </a:r>
          </a:p>
        </p:txBody>
      </p:sp>
      <p:sp>
        <p:nvSpPr>
          <p:cNvPr id="18444" name="_s1034"/>
          <p:cNvSpPr>
            <a:spLocks noChangeArrowheads="1"/>
          </p:cNvSpPr>
          <p:nvPr/>
        </p:nvSpPr>
        <p:spPr bwMode="auto">
          <a:xfrm>
            <a:off x="1524000" y="6172200"/>
            <a:ext cx="1279525"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Accounting III</a:t>
            </a:r>
          </a:p>
        </p:txBody>
      </p:sp>
      <p:sp>
        <p:nvSpPr>
          <p:cNvPr id="18445" name="Line 38"/>
          <p:cNvSpPr>
            <a:spLocks noChangeShapeType="1"/>
          </p:cNvSpPr>
          <p:nvPr/>
        </p:nvSpPr>
        <p:spPr bwMode="auto">
          <a:xfrm>
            <a:off x="2133600" y="5181600"/>
            <a:ext cx="0" cy="152400"/>
          </a:xfrm>
          <a:prstGeom prst="line">
            <a:avLst/>
          </a:prstGeom>
          <a:noFill/>
          <a:ln w="9525">
            <a:solidFill>
              <a:schemeClr val="tx1"/>
            </a:solidFill>
            <a:round/>
            <a:headEnd/>
            <a:tailEnd/>
          </a:ln>
        </p:spPr>
        <p:txBody>
          <a:bodyPr/>
          <a:lstStyle/>
          <a:p>
            <a:endParaRPr lang="en-US"/>
          </a:p>
        </p:txBody>
      </p:sp>
      <p:sp>
        <p:nvSpPr>
          <p:cNvPr id="18446" name="Line 39"/>
          <p:cNvSpPr>
            <a:spLocks noChangeShapeType="1"/>
          </p:cNvSpPr>
          <p:nvPr/>
        </p:nvSpPr>
        <p:spPr bwMode="auto">
          <a:xfrm>
            <a:off x="2133600" y="5943600"/>
            <a:ext cx="0" cy="228600"/>
          </a:xfrm>
          <a:prstGeom prst="line">
            <a:avLst/>
          </a:prstGeom>
          <a:noFill/>
          <a:ln w="9525">
            <a:solidFill>
              <a:schemeClr val="tx1"/>
            </a:solidFill>
            <a:round/>
            <a:headEnd/>
            <a:tailEnd/>
          </a:ln>
        </p:spPr>
        <p:txBody>
          <a:bodyPr/>
          <a:lstStyle/>
          <a:p>
            <a:endParaRPr lang="en-US"/>
          </a:p>
        </p:txBody>
      </p:sp>
      <p:sp>
        <p:nvSpPr>
          <p:cNvPr id="18447" name="Line 41"/>
          <p:cNvSpPr>
            <a:spLocks noChangeShapeType="1"/>
          </p:cNvSpPr>
          <p:nvPr/>
        </p:nvSpPr>
        <p:spPr bwMode="auto">
          <a:xfrm>
            <a:off x="7010400" y="5562600"/>
            <a:ext cx="0" cy="304800"/>
          </a:xfrm>
          <a:prstGeom prst="line">
            <a:avLst/>
          </a:prstGeom>
          <a:noFill/>
          <a:ln w="9525">
            <a:solidFill>
              <a:schemeClr val="tx1"/>
            </a:solidFill>
            <a:round/>
            <a:headEnd/>
            <a:tailEnd/>
          </a:ln>
        </p:spPr>
        <p:txBody>
          <a:bodyPr/>
          <a:lstStyle/>
          <a:p>
            <a:endParaRPr lang="en-US"/>
          </a:p>
        </p:txBody>
      </p:sp>
      <p:sp>
        <p:nvSpPr>
          <p:cNvPr id="18448" name="WordArt 46"/>
          <p:cNvSpPr>
            <a:spLocks noChangeArrowheads="1" noChangeShapeType="1" noTextEdit="1"/>
          </p:cNvSpPr>
          <p:nvPr/>
        </p:nvSpPr>
        <p:spPr bwMode="auto">
          <a:xfrm rot="-2741241">
            <a:off x="76200" y="4419600"/>
            <a:ext cx="1752600" cy="838200"/>
          </a:xfrm>
          <a:prstGeom prst="rect">
            <a:avLst/>
          </a:prstGeom>
        </p:spPr>
        <p:txBody>
          <a:bodyPr wrap="none" fromWordArt="1">
            <a:prstTxWarp prst="textSlantUp">
              <a:avLst>
                <a:gd name="adj" fmla="val 55556"/>
              </a:avLst>
            </a:prstTxWarp>
          </a:bodyPr>
          <a:lstStyle/>
          <a:p>
            <a:pPr algn="ctr"/>
            <a:r>
              <a:rPr lang="en-US" sz="4000" i="1" kern="10">
                <a:ln w="9525">
                  <a:solidFill>
                    <a:srgbClr val="000000"/>
                  </a:solidFill>
                  <a:round/>
                  <a:headEnd/>
                  <a:tailEnd/>
                </a:ln>
                <a:solidFill>
                  <a:srgbClr val="000000"/>
                </a:solidFill>
                <a:latin typeface="AngsanaUPC"/>
              </a:rPr>
              <a:t>Finance</a:t>
            </a:r>
          </a:p>
        </p:txBody>
      </p:sp>
      <p:sp>
        <p:nvSpPr>
          <p:cNvPr id="18449" name="WordArt 47"/>
          <p:cNvSpPr>
            <a:spLocks noChangeArrowheads="1" noChangeShapeType="1" noTextEdit="1"/>
          </p:cNvSpPr>
          <p:nvPr/>
        </p:nvSpPr>
        <p:spPr bwMode="auto">
          <a:xfrm rot="2497552">
            <a:off x="7010400" y="4267200"/>
            <a:ext cx="2133600" cy="1143000"/>
          </a:xfrm>
          <a:prstGeom prst="rect">
            <a:avLst/>
          </a:prstGeom>
        </p:spPr>
        <p:txBody>
          <a:bodyPr wrap="none" fromWordArt="1">
            <a:prstTxWarp prst="textSlantDown">
              <a:avLst>
                <a:gd name="adj" fmla="val 44444"/>
              </a:avLst>
            </a:prstTxWarp>
          </a:bodyPr>
          <a:lstStyle/>
          <a:p>
            <a:pPr algn="ctr"/>
            <a:r>
              <a:rPr lang="en-US" sz="4000" i="1" kern="10">
                <a:ln w="9525">
                  <a:solidFill>
                    <a:srgbClr val="000000"/>
                  </a:solidFill>
                  <a:round/>
                  <a:headEnd/>
                  <a:tailEnd/>
                </a:ln>
                <a:solidFill>
                  <a:srgbClr val="000000"/>
                </a:solidFill>
                <a:latin typeface="AngsanaUPC"/>
              </a:rPr>
              <a:t>Interactive Media</a:t>
            </a:r>
          </a:p>
        </p:txBody>
      </p:sp>
      <p:sp>
        <p:nvSpPr>
          <p:cNvPr id="18450" name="Line 49"/>
          <p:cNvSpPr>
            <a:spLocks noChangeShapeType="1"/>
          </p:cNvSpPr>
          <p:nvPr/>
        </p:nvSpPr>
        <p:spPr bwMode="auto">
          <a:xfrm>
            <a:off x="4572000" y="3429000"/>
            <a:ext cx="0" cy="152400"/>
          </a:xfrm>
          <a:prstGeom prst="line">
            <a:avLst/>
          </a:prstGeom>
          <a:noFill/>
          <a:ln w="9525">
            <a:solidFill>
              <a:schemeClr val="tx1"/>
            </a:solidFill>
            <a:round/>
            <a:headEnd/>
            <a:tailEnd/>
          </a:ln>
        </p:spPr>
        <p:txBody>
          <a:bodyPr/>
          <a:lstStyle/>
          <a:p>
            <a:endParaRPr lang="en-US"/>
          </a:p>
        </p:txBody>
      </p:sp>
      <p:sp>
        <p:nvSpPr>
          <p:cNvPr id="18451" name="_s1034"/>
          <p:cNvSpPr>
            <a:spLocks noChangeArrowheads="1"/>
          </p:cNvSpPr>
          <p:nvPr/>
        </p:nvSpPr>
        <p:spPr bwMode="auto">
          <a:xfrm>
            <a:off x="3962400" y="4876800"/>
            <a:ext cx="1279525"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Info Systems II</a:t>
            </a:r>
          </a:p>
        </p:txBody>
      </p:sp>
      <p:sp>
        <p:nvSpPr>
          <p:cNvPr id="18452" name="_s1034"/>
          <p:cNvSpPr>
            <a:spLocks noChangeArrowheads="1"/>
          </p:cNvSpPr>
          <p:nvPr/>
        </p:nvSpPr>
        <p:spPr bwMode="auto">
          <a:xfrm>
            <a:off x="3657600" y="5791200"/>
            <a:ext cx="18288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Business Office Skills</a:t>
            </a:r>
          </a:p>
        </p:txBody>
      </p:sp>
      <p:sp>
        <p:nvSpPr>
          <p:cNvPr id="18453" name="Line 52"/>
          <p:cNvSpPr>
            <a:spLocks noChangeShapeType="1"/>
          </p:cNvSpPr>
          <p:nvPr/>
        </p:nvSpPr>
        <p:spPr bwMode="auto">
          <a:xfrm>
            <a:off x="2133600" y="4419600"/>
            <a:ext cx="4876800" cy="0"/>
          </a:xfrm>
          <a:prstGeom prst="line">
            <a:avLst/>
          </a:prstGeom>
          <a:noFill/>
          <a:ln w="9525">
            <a:solidFill>
              <a:schemeClr val="tx1"/>
            </a:solidFill>
            <a:round/>
            <a:headEnd/>
            <a:tailEnd/>
          </a:ln>
        </p:spPr>
        <p:txBody>
          <a:bodyPr/>
          <a:lstStyle/>
          <a:p>
            <a:endParaRPr lang="en-US"/>
          </a:p>
        </p:txBody>
      </p:sp>
      <p:sp>
        <p:nvSpPr>
          <p:cNvPr id="18454" name="Line 53"/>
          <p:cNvSpPr>
            <a:spLocks noChangeShapeType="1"/>
          </p:cNvSpPr>
          <p:nvPr/>
        </p:nvSpPr>
        <p:spPr bwMode="auto">
          <a:xfrm>
            <a:off x="4572000" y="4343400"/>
            <a:ext cx="0" cy="76200"/>
          </a:xfrm>
          <a:prstGeom prst="line">
            <a:avLst/>
          </a:prstGeom>
          <a:noFill/>
          <a:ln w="9525">
            <a:solidFill>
              <a:schemeClr val="tx1"/>
            </a:solidFill>
            <a:round/>
            <a:headEnd/>
            <a:tailEnd/>
          </a:ln>
        </p:spPr>
        <p:txBody>
          <a:bodyPr/>
          <a:lstStyle/>
          <a:p>
            <a:endParaRPr lang="en-US"/>
          </a:p>
        </p:txBody>
      </p:sp>
      <p:sp>
        <p:nvSpPr>
          <p:cNvPr id="18455" name="Line 54"/>
          <p:cNvSpPr>
            <a:spLocks noChangeShapeType="1"/>
          </p:cNvSpPr>
          <p:nvPr/>
        </p:nvSpPr>
        <p:spPr bwMode="auto">
          <a:xfrm>
            <a:off x="2133600" y="4419600"/>
            <a:ext cx="0" cy="152400"/>
          </a:xfrm>
          <a:prstGeom prst="line">
            <a:avLst/>
          </a:prstGeom>
          <a:noFill/>
          <a:ln w="9525">
            <a:solidFill>
              <a:schemeClr val="tx1"/>
            </a:solidFill>
            <a:round/>
            <a:headEnd/>
            <a:tailEnd/>
          </a:ln>
        </p:spPr>
        <p:txBody>
          <a:bodyPr/>
          <a:lstStyle/>
          <a:p>
            <a:endParaRPr lang="en-US"/>
          </a:p>
        </p:txBody>
      </p:sp>
      <p:sp>
        <p:nvSpPr>
          <p:cNvPr id="18456" name="Line 55"/>
          <p:cNvSpPr>
            <a:spLocks noChangeShapeType="1"/>
          </p:cNvSpPr>
          <p:nvPr/>
        </p:nvSpPr>
        <p:spPr bwMode="auto">
          <a:xfrm>
            <a:off x="7010400" y="4419600"/>
            <a:ext cx="0" cy="533400"/>
          </a:xfrm>
          <a:prstGeom prst="line">
            <a:avLst/>
          </a:prstGeom>
          <a:noFill/>
          <a:ln w="9525">
            <a:solidFill>
              <a:schemeClr val="tx1"/>
            </a:solidFill>
            <a:round/>
            <a:headEnd/>
            <a:tailEnd/>
          </a:ln>
        </p:spPr>
        <p:txBody>
          <a:bodyPr/>
          <a:lstStyle/>
          <a:p>
            <a:endParaRPr lang="en-US"/>
          </a:p>
        </p:txBody>
      </p:sp>
      <p:sp>
        <p:nvSpPr>
          <p:cNvPr id="18457" name="Line 56"/>
          <p:cNvSpPr>
            <a:spLocks noChangeShapeType="1"/>
          </p:cNvSpPr>
          <p:nvPr/>
        </p:nvSpPr>
        <p:spPr bwMode="auto">
          <a:xfrm>
            <a:off x="4572000" y="4419600"/>
            <a:ext cx="0" cy="457200"/>
          </a:xfrm>
          <a:prstGeom prst="line">
            <a:avLst/>
          </a:prstGeom>
          <a:noFill/>
          <a:ln w="9525">
            <a:solidFill>
              <a:schemeClr val="tx1"/>
            </a:solidFill>
            <a:round/>
            <a:headEnd/>
            <a:tailEnd/>
          </a:ln>
        </p:spPr>
        <p:txBody>
          <a:bodyPr/>
          <a:lstStyle/>
          <a:p>
            <a:endParaRPr lang="en-US"/>
          </a:p>
        </p:txBody>
      </p:sp>
      <p:sp>
        <p:nvSpPr>
          <p:cNvPr id="18458" name="Line 58"/>
          <p:cNvSpPr>
            <a:spLocks noChangeShapeType="1"/>
          </p:cNvSpPr>
          <p:nvPr/>
        </p:nvSpPr>
        <p:spPr bwMode="auto">
          <a:xfrm>
            <a:off x="4572000" y="5486400"/>
            <a:ext cx="0" cy="0"/>
          </a:xfrm>
          <a:prstGeom prst="line">
            <a:avLst/>
          </a:prstGeom>
          <a:noFill/>
          <a:ln w="9525">
            <a:solidFill>
              <a:schemeClr val="tx1"/>
            </a:solidFill>
            <a:round/>
            <a:headEnd/>
            <a:tailEnd/>
          </a:ln>
        </p:spPr>
        <p:txBody>
          <a:bodyPr/>
          <a:lstStyle/>
          <a:p>
            <a:endParaRPr lang="en-US"/>
          </a:p>
        </p:txBody>
      </p:sp>
      <p:sp>
        <p:nvSpPr>
          <p:cNvPr id="18459" name="Line 60"/>
          <p:cNvSpPr>
            <a:spLocks noChangeShapeType="1"/>
          </p:cNvSpPr>
          <p:nvPr/>
        </p:nvSpPr>
        <p:spPr bwMode="auto">
          <a:xfrm>
            <a:off x="4572000" y="5486400"/>
            <a:ext cx="0" cy="304800"/>
          </a:xfrm>
          <a:prstGeom prst="line">
            <a:avLst/>
          </a:prstGeom>
          <a:noFill/>
          <a:ln w="9525">
            <a:solidFill>
              <a:schemeClr val="tx1"/>
            </a:solidFill>
            <a:round/>
            <a:headEnd/>
            <a:tailEnd/>
          </a:ln>
        </p:spPr>
        <p:txBody>
          <a:bodyPr/>
          <a:lstStyle/>
          <a:p>
            <a:endParaRPr lang="en-US"/>
          </a:p>
        </p:txBody>
      </p:sp>
      <p:sp>
        <p:nvSpPr>
          <p:cNvPr id="18460" name="WordArt 61"/>
          <p:cNvSpPr>
            <a:spLocks noChangeArrowheads="1" noChangeShapeType="1" noTextEdit="1"/>
          </p:cNvSpPr>
          <p:nvPr/>
        </p:nvSpPr>
        <p:spPr bwMode="auto">
          <a:xfrm>
            <a:off x="3505200" y="6477000"/>
            <a:ext cx="2219325" cy="266700"/>
          </a:xfrm>
          <a:prstGeom prst="rect">
            <a:avLst/>
          </a:prstGeom>
        </p:spPr>
        <p:txBody>
          <a:bodyPr wrap="none" fromWordArt="1">
            <a:prstTxWarp prst="textPlain">
              <a:avLst>
                <a:gd name="adj" fmla="val 50000"/>
              </a:avLst>
            </a:prstTxWarp>
          </a:bodyPr>
          <a:lstStyle/>
          <a:p>
            <a:pPr algn="ctr"/>
            <a:r>
              <a:rPr lang="en-US" sz="1600" b="1" kern="10">
                <a:ln w="9525">
                  <a:noFill/>
                  <a:round/>
                  <a:headEnd/>
                  <a:tailEnd/>
                </a:ln>
                <a:effectLst>
                  <a:outerShdw dist="45791" dir="2021404" algn="ctr" rotWithShape="0">
                    <a:srgbClr val="B2B2B2">
                      <a:alpha val="79999"/>
                    </a:srgbClr>
                  </a:outerShdw>
                </a:effectLst>
                <a:latin typeface="Arial Unicode MS"/>
                <a:ea typeface="Arial Unicode MS"/>
                <a:cs typeface="Arial Unicode MS"/>
              </a:rPr>
              <a:t>Business, Man. &amp; Admin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
        <p:nvSpPr>
          <p:cNvPr id="19459" name="_s1031"/>
          <p:cNvSpPr>
            <a:spLocks noChangeArrowheads="1"/>
          </p:cNvSpPr>
          <p:nvPr/>
        </p:nvSpPr>
        <p:spPr bwMode="auto">
          <a:xfrm>
            <a:off x="3429000" y="1219200"/>
            <a:ext cx="2438400" cy="12192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600" b="1">
                <a:solidFill>
                  <a:srgbClr val="008000"/>
                </a:solidFill>
              </a:rPr>
              <a:t>Cluster</a:t>
            </a:r>
          </a:p>
          <a:p>
            <a:pPr algn="ctr"/>
            <a:endParaRPr lang="en-US" sz="1600" b="1"/>
          </a:p>
          <a:p>
            <a:pPr algn="ctr"/>
            <a:r>
              <a:rPr lang="en-US" sz="1600" b="1"/>
              <a:t>Environmental and </a:t>
            </a:r>
          </a:p>
          <a:p>
            <a:pPr algn="ctr"/>
            <a:r>
              <a:rPr lang="en-US" sz="1600" b="1"/>
              <a:t>Agricultural Systems</a:t>
            </a:r>
          </a:p>
        </p:txBody>
      </p:sp>
      <p:sp>
        <p:nvSpPr>
          <p:cNvPr id="19460" name="_s1031"/>
          <p:cNvSpPr>
            <a:spLocks noChangeArrowheads="1"/>
          </p:cNvSpPr>
          <p:nvPr/>
        </p:nvSpPr>
        <p:spPr bwMode="auto">
          <a:xfrm>
            <a:off x="3429000" y="2667000"/>
            <a:ext cx="2438400" cy="6858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500" b="1">
                <a:solidFill>
                  <a:srgbClr val="008000"/>
                </a:solidFill>
              </a:rPr>
              <a:t>Core Class or </a:t>
            </a:r>
          </a:p>
          <a:p>
            <a:pPr algn="ctr"/>
            <a:r>
              <a:rPr lang="en-US" sz="1500" b="1">
                <a:solidFill>
                  <a:srgbClr val="008000"/>
                </a:solidFill>
              </a:rPr>
              <a:t>Prerequisite</a:t>
            </a:r>
            <a:endParaRPr lang="en-US" sz="1000" b="1">
              <a:solidFill>
                <a:srgbClr val="008000"/>
              </a:solidFill>
            </a:endParaRPr>
          </a:p>
          <a:p>
            <a:pPr algn="ctr"/>
            <a:r>
              <a:rPr lang="en-US" sz="1300" b="1"/>
              <a:t>Introduction to Agriculture</a:t>
            </a:r>
          </a:p>
        </p:txBody>
      </p:sp>
      <p:sp>
        <p:nvSpPr>
          <p:cNvPr id="19461" name="_s1034"/>
          <p:cNvSpPr>
            <a:spLocks noChangeArrowheads="1"/>
          </p:cNvSpPr>
          <p:nvPr/>
        </p:nvSpPr>
        <p:spPr bwMode="auto">
          <a:xfrm>
            <a:off x="304800" y="4038600"/>
            <a:ext cx="17526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Agriculture Science</a:t>
            </a:r>
          </a:p>
        </p:txBody>
      </p:sp>
      <p:sp>
        <p:nvSpPr>
          <p:cNvPr id="19462" name="_s1034"/>
          <p:cNvSpPr>
            <a:spLocks noChangeArrowheads="1"/>
          </p:cNvSpPr>
          <p:nvPr/>
        </p:nvSpPr>
        <p:spPr bwMode="auto">
          <a:xfrm>
            <a:off x="152400" y="4953000"/>
            <a:ext cx="21336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Agriculture Engineering</a:t>
            </a:r>
          </a:p>
        </p:txBody>
      </p:sp>
      <p:sp>
        <p:nvSpPr>
          <p:cNvPr id="19463" name="_s1034"/>
          <p:cNvSpPr>
            <a:spLocks noChangeArrowheads="1"/>
          </p:cNvSpPr>
          <p:nvPr/>
        </p:nvSpPr>
        <p:spPr bwMode="auto">
          <a:xfrm>
            <a:off x="5410200" y="6019800"/>
            <a:ext cx="18288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Agriculture Business</a:t>
            </a:r>
          </a:p>
        </p:txBody>
      </p:sp>
      <p:sp>
        <p:nvSpPr>
          <p:cNvPr id="19464" name="_s1034"/>
          <p:cNvSpPr>
            <a:spLocks noChangeArrowheads="1"/>
          </p:cNvSpPr>
          <p:nvPr/>
        </p:nvSpPr>
        <p:spPr bwMode="auto">
          <a:xfrm>
            <a:off x="2667000" y="4191000"/>
            <a:ext cx="18288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Agriculture Auto</a:t>
            </a:r>
          </a:p>
        </p:txBody>
      </p:sp>
      <p:sp>
        <p:nvSpPr>
          <p:cNvPr id="19465" name="_s1034"/>
          <p:cNvSpPr>
            <a:spLocks noChangeArrowheads="1"/>
          </p:cNvSpPr>
          <p:nvPr/>
        </p:nvSpPr>
        <p:spPr bwMode="auto">
          <a:xfrm>
            <a:off x="6477000" y="5181600"/>
            <a:ext cx="21336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Agriculture Machine Shop</a:t>
            </a:r>
          </a:p>
        </p:txBody>
      </p:sp>
      <p:sp>
        <p:nvSpPr>
          <p:cNvPr id="19466" name="_s1034"/>
          <p:cNvSpPr>
            <a:spLocks noChangeArrowheads="1"/>
          </p:cNvSpPr>
          <p:nvPr/>
        </p:nvSpPr>
        <p:spPr bwMode="auto">
          <a:xfrm>
            <a:off x="3505200" y="5334000"/>
            <a:ext cx="22098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Agriculture Construction</a:t>
            </a:r>
          </a:p>
        </p:txBody>
      </p:sp>
      <p:sp>
        <p:nvSpPr>
          <p:cNvPr id="19467" name="_s1034"/>
          <p:cNvSpPr>
            <a:spLocks noChangeArrowheads="1"/>
          </p:cNvSpPr>
          <p:nvPr/>
        </p:nvSpPr>
        <p:spPr bwMode="auto">
          <a:xfrm>
            <a:off x="6629400" y="4114800"/>
            <a:ext cx="18288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Agriculture Welding</a:t>
            </a:r>
          </a:p>
        </p:txBody>
      </p:sp>
      <p:sp>
        <p:nvSpPr>
          <p:cNvPr id="19468" name="Line 18"/>
          <p:cNvSpPr>
            <a:spLocks noChangeShapeType="1"/>
          </p:cNvSpPr>
          <p:nvPr/>
        </p:nvSpPr>
        <p:spPr bwMode="auto">
          <a:xfrm>
            <a:off x="4572000" y="2438400"/>
            <a:ext cx="0" cy="228600"/>
          </a:xfrm>
          <a:prstGeom prst="line">
            <a:avLst/>
          </a:prstGeom>
          <a:noFill/>
          <a:ln w="9525">
            <a:solidFill>
              <a:schemeClr val="tx1"/>
            </a:solidFill>
            <a:round/>
            <a:headEnd/>
            <a:tailEnd/>
          </a:ln>
        </p:spPr>
        <p:txBody>
          <a:bodyPr/>
          <a:lstStyle/>
          <a:p>
            <a:endParaRPr lang="en-US"/>
          </a:p>
        </p:txBody>
      </p:sp>
      <p:sp>
        <p:nvSpPr>
          <p:cNvPr id="19469" name="Line 19"/>
          <p:cNvSpPr>
            <a:spLocks noChangeShapeType="1"/>
          </p:cNvSpPr>
          <p:nvPr/>
        </p:nvSpPr>
        <p:spPr bwMode="auto">
          <a:xfrm flipH="1">
            <a:off x="1219200" y="3276600"/>
            <a:ext cx="2209800" cy="762000"/>
          </a:xfrm>
          <a:prstGeom prst="line">
            <a:avLst/>
          </a:prstGeom>
          <a:noFill/>
          <a:ln w="9525">
            <a:solidFill>
              <a:schemeClr val="tx1"/>
            </a:solidFill>
            <a:round/>
            <a:headEnd/>
            <a:tailEnd/>
          </a:ln>
        </p:spPr>
        <p:txBody>
          <a:bodyPr/>
          <a:lstStyle/>
          <a:p>
            <a:endParaRPr lang="en-US"/>
          </a:p>
        </p:txBody>
      </p:sp>
      <p:sp>
        <p:nvSpPr>
          <p:cNvPr id="19470" name="Line 20"/>
          <p:cNvSpPr>
            <a:spLocks noChangeShapeType="1"/>
          </p:cNvSpPr>
          <p:nvPr/>
        </p:nvSpPr>
        <p:spPr bwMode="auto">
          <a:xfrm>
            <a:off x="1143000" y="4648200"/>
            <a:ext cx="0" cy="304800"/>
          </a:xfrm>
          <a:prstGeom prst="line">
            <a:avLst/>
          </a:prstGeom>
          <a:noFill/>
          <a:ln w="9525">
            <a:solidFill>
              <a:schemeClr val="tx1"/>
            </a:solidFill>
            <a:round/>
            <a:headEnd/>
            <a:tailEnd/>
          </a:ln>
        </p:spPr>
        <p:txBody>
          <a:bodyPr/>
          <a:lstStyle/>
          <a:p>
            <a:endParaRPr lang="en-US"/>
          </a:p>
        </p:txBody>
      </p:sp>
      <p:sp>
        <p:nvSpPr>
          <p:cNvPr id="19471" name="Line 22"/>
          <p:cNvSpPr>
            <a:spLocks noChangeShapeType="1"/>
          </p:cNvSpPr>
          <p:nvPr/>
        </p:nvSpPr>
        <p:spPr bwMode="auto">
          <a:xfrm flipH="1">
            <a:off x="3657600" y="3352800"/>
            <a:ext cx="609600" cy="838200"/>
          </a:xfrm>
          <a:prstGeom prst="line">
            <a:avLst/>
          </a:prstGeom>
          <a:noFill/>
          <a:ln w="9525">
            <a:solidFill>
              <a:schemeClr val="tx1"/>
            </a:solidFill>
            <a:round/>
            <a:headEnd/>
            <a:tailEnd/>
          </a:ln>
        </p:spPr>
        <p:txBody>
          <a:bodyPr/>
          <a:lstStyle/>
          <a:p>
            <a:endParaRPr lang="en-US"/>
          </a:p>
        </p:txBody>
      </p:sp>
      <p:sp>
        <p:nvSpPr>
          <p:cNvPr id="19472" name="Line 23"/>
          <p:cNvSpPr>
            <a:spLocks noChangeShapeType="1"/>
          </p:cNvSpPr>
          <p:nvPr/>
        </p:nvSpPr>
        <p:spPr bwMode="auto">
          <a:xfrm>
            <a:off x="5105400" y="3352800"/>
            <a:ext cx="0" cy="1981200"/>
          </a:xfrm>
          <a:prstGeom prst="line">
            <a:avLst/>
          </a:prstGeom>
          <a:noFill/>
          <a:ln w="9525">
            <a:solidFill>
              <a:schemeClr val="tx1"/>
            </a:solidFill>
            <a:round/>
            <a:headEnd/>
            <a:tailEnd/>
          </a:ln>
        </p:spPr>
        <p:txBody>
          <a:bodyPr/>
          <a:lstStyle/>
          <a:p>
            <a:endParaRPr lang="en-US"/>
          </a:p>
        </p:txBody>
      </p:sp>
      <p:sp>
        <p:nvSpPr>
          <p:cNvPr id="19473" name="Line 24"/>
          <p:cNvSpPr>
            <a:spLocks noChangeShapeType="1"/>
          </p:cNvSpPr>
          <p:nvPr/>
        </p:nvSpPr>
        <p:spPr bwMode="auto">
          <a:xfrm>
            <a:off x="5867400" y="3276600"/>
            <a:ext cx="1676400" cy="838200"/>
          </a:xfrm>
          <a:prstGeom prst="line">
            <a:avLst/>
          </a:prstGeom>
          <a:noFill/>
          <a:ln w="9525">
            <a:solidFill>
              <a:schemeClr val="tx1"/>
            </a:solidFill>
            <a:round/>
            <a:headEnd/>
            <a:tailEnd/>
          </a:ln>
        </p:spPr>
        <p:txBody>
          <a:bodyPr/>
          <a:lstStyle/>
          <a:p>
            <a:endParaRPr lang="en-US"/>
          </a:p>
        </p:txBody>
      </p:sp>
      <p:sp>
        <p:nvSpPr>
          <p:cNvPr id="19474" name="Line 25"/>
          <p:cNvSpPr>
            <a:spLocks noChangeShapeType="1"/>
          </p:cNvSpPr>
          <p:nvPr/>
        </p:nvSpPr>
        <p:spPr bwMode="auto">
          <a:xfrm>
            <a:off x="7620000" y="4724400"/>
            <a:ext cx="0" cy="457200"/>
          </a:xfrm>
          <a:prstGeom prst="line">
            <a:avLst/>
          </a:prstGeom>
          <a:noFill/>
          <a:ln w="9525">
            <a:solidFill>
              <a:schemeClr val="tx1"/>
            </a:solidFill>
            <a:round/>
            <a:headEnd/>
            <a:tailEnd/>
          </a:ln>
        </p:spPr>
        <p:txBody>
          <a:bodyPr/>
          <a:lstStyle/>
          <a:p>
            <a:endParaRPr lang="en-US"/>
          </a:p>
        </p:txBody>
      </p:sp>
      <p:sp>
        <p:nvSpPr>
          <p:cNvPr id="19475" name="WordArt 26"/>
          <p:cNvSpPr>
            <a:spLocks noChangeArrowheads="1" noChangeShapeType="1" noTextEdit="1"/>
          </p:cNvSpPr>
          <p:nvPr/>
        </p:nvSpPr>
        <p:spPr bwMode="auto">
          <a:xfrm rot="-1577717">
            <a:off x="60325" y="1455738"/>
            <a:ext cx="2057400" cy="838200"/>
          </a:xfrm>
          <a:prstGeom prst="rect">
            <a:avLst/>
          </a:prstGeom>
        </p:spPr>
        <p:txBody>
          <a:bodyPr wrap="none" fromWordArt="1">
            <a:prstTxWarp prst="textSlantUp">
              <a:avLst>
                <a:gd name="adj" fmla="val 55556"/>
              </a:avLst>
            </a:prstTxWarp>
          </a:bodyPr>
          <a:lstStyle/>
          <a:p>
            <a:pPr algn="ctr"/>
            <a:r>
              <a:rPr lang="en-US" sz="4000" i="1" kern="10">
                <a:ln w="9525">
                  <a:solidFill>
                    <a:srgbClr val="000000"/>
                  </a:solidFill>
                  <a:round/>
                  <a:headEnd/>
                  <a:tailEnd/>
                </a:ln>
                <a:solidFill>
                  <a:srgbClr val="000000"/>
                </a:solidFill>
                <a:latin typeface="Arial Unicode MS"/>
                <a:ea typeface="Arial Unicode MS"/>
                <a:cs typeface="Arial Unicode MS"/>
              </a:rPr>
              <a:t>Food Products &amp; Processing</a:t>
            </a:r>
          </a:p>
        </p:txBody>
      </p:sp>
      <p:sp>
        <p:nvSpPr>
          <p:cNvPr id="19476" name="WordArt 27"/>
          <p:cNvSpPr>
            <a:spLocks noChangeArrowheads="1" noChangeShapeType="1" noTextEdit="1"/>
          </p:cNvSpPr>
          <p:nvPr/>
        </p:nvSpPr>
        <p:spPr bwMode="auto">
          <a:xfrm rot="-1577717">
            <a:off x="609600" y="2362200"/>
            <a:ext cx="1752600" cy="838200"/>
          </a:xfrm>
          <a:prstGeom prst="rect">
            <a:avLst/>
          </a:prstGeom>
        </p:spPr>
        <p:txBody>
          <a:bodyPr wrap="none" fromWordArt="1">
            <a:prstTxWarp prst="textSlantUp">
              <a:avLst>
                <a:gd name="adj" fmla="val 55556"/>
              </a:avLst>
            </a:prstTxWarp>
          </a:bodyPr>
          <a:lstStyle/>
          <a:p>
            <a:pPr algn="ctr"/>
            <a:r>
              <a:rPr lang="en-US" sz="4000" i="1" kern="10">
                <a:ln w="9525">
                  <a:solidFill>
                    <a:srgbClr val="000000"/>
                  </a:solidFill>
                  <a:round/>
                  <a:headEnd/>
                  <a:tailEnd/>
                </a:ln>
                <a:solidFill>
                  <a:srgbClr val="000000"/>
                </a:solidFill>
                <a:latin typeface="Arial Unicode MS"/>
                <a:ea typeface="Arial Unicode MS"/>
                <a:cs typeface="Arial Unicode MS"/>
              </a:rPr>
              <a:t>Plant Systems</a:t>
            </a:r>
          </a:p>
        </p:txBody>
      </p:sp>
      <p:sp>
        <p:nvSpPr>
          <p:cNvPr id="19477" name="WordArt 28"/>
          <p:cNvSpPr>
            <a:spLocks noChangeArrowheads="1" noChangeShapeType="1" noTextEdit="1"/>
          </p:cNvSpPr>
          <p:nvPr/>
        </p:nvSpPr>
        <p:spPr bwMode="auto">
          <a:xfrm rot="1678527">
            <a:off x="6781800" y="1447800"/>
            <a:ext cx="2133600" cy="1143000"/>
          </a:xfrm>
          <a:prstGeom prst="rect">
            <a:avLst/>
          </a:prstGeom>
        </p:spPr>
        <p:txBody>
          <a:bodyPr wrap="none" fromWordArt="1">
            <a:prstTxWarp prst="textSlantDown">
              <a:avLst>
                <a:gd name="adj" fmla="val 44444"/>
              </a:avLst>
            </a:prstTxWarp>
          </a:bodyPr>
          <a:lstStyle/>
          <a:p>
            <a:pPr algn="ctr"/>
            <a:r>
              <a:rPr lang="en-US" sz="4000" i="1" kern="10">
                <a:ln w="9525">
                  <a:solidFill>
                    <a:srgbClr val="000000"/>
                  </a:solidFill>
                  <a:round/>
                  <a:headEnd/>
                  <a:tailEnd/>
                </a:ln>
                <a:solidFill>
                  <a:srgbClr val="000000"/>
                </a:solidFill>
                <a:latin typeface="Arial Unicode MS"/>
                <a:ea typeface="Arial Unicode MS"/>
                <a:cs typeface="Arial Unicode MS"/>
              </a:rPr>
              <a:t>Animal Systems</a:t>
            </a:r>
          </a:p>
        </p:txBody>
      </p:sp>
      <p:sp>
        <p:nvSpPr>
          <p:cNvPr id="19478" name="WordArt 29"/>
          <p:cNvSpPr>
            <a:spLocks noChangeArrowheads="1" noChangeShapeType="1" noTextEdit="1"/>
          </p:cNvSpPr>
          <p:nvPr/>
        </p:nvSpPr>
        <p:spPr bwMode="auto">
          <a:xfrm>
            <a:off x="381000" y="6334125"/>
            <a:ext cx="4086225" cy="295275"/>
          </a:xfrm>
          <a:prstGeom prst="rect">
            <a:avLst/>
          </a:prstGeom>
        </p:spPr>
        <p:txBody>
          <a:bodyPr wrap="none" fromWordArt="1">
            <a:prstTxWarp prst="textPlain">
              <a:avLst>
                <a:gd name="adj" fmla="val 50000"/>
              </a:avLst>
            </a:prstTxWarp>
          </a:bodyPr>
          <a:lstStyle/>
          <a:p>
            <a:pPr algn="ctr"/>
            <a:r>
              <a:rPr lang="en-US" sz="2000" b="1" kern="10">
                <a:ln w="9525">
                  <a:noFill/>
                  <a:round/>
                  <a:headEnd/>
                  <a:tailEnd/>
                </a:ln>
                <a:effectLst>
                  <a:outerShdw dist="45791" dir="2021404" algn="ctr" rotWithShape="0">
                    <a:srgbClr val="B2B2B2">
                      <a:alpha val="79999"/>
                    </a:srgbClr>
                  </a:outerShdw>
                </a:effectLst>
                <a:latin typeface="Arial Unicode MS"/>
                <a:ea typeface="Arial Unicode MS"/>
                <a:cs typeface="Arial Unicode MS"/>
              </a:rPr>
              <a:t>Power, Structural &amp; Technical Systems</a:t>
            </a:r>
          </a:p>
        </p:txBody>
      </p:sp>
      <p:sp>
        <p:nvSpPr>
          <p:cNvPr id="19479" name="WordArt 30"/>
          <p:cNvSpPr>
            <a:spLocks noChangeArrowheads="1" noChangeShapeType="1" noTextEdit="1"/>
          </p:cNvSpPr>
          <p:nvPr/>
        </p:nvSpPr>
        <p:spPr bwMode="auto">
          <a:xfrm rot="1678527">
            <a:off x="6248400" y="2209800"/>
            <a:ext cx="2133600" cy="1143000"/>
          </a:xfrm>
          <a:prstGeom prst="rect">
            <a:avLst/>
          </a:prstGeom>
        </p:spPr>
        <p:txBody>
          <a:bodyPr wrap="none" fromWordArt="1">
            <a:prstTxWarp prst="textSlantDown">
              <a:avLst>
                <a:gd name="adj" fmla="val 44444"/>
              </a:avLst>
            </a:prstTxWarp>
          </a:bodyPr>
          <a:lstStyle/>
          <a:p>
            <a:pPr algn="ctr"/>
            <a:r>
              <a:rPr lang="en-US" sz="4000" i="1" kern="10">
                <a:ln w="9525">
                  <a:solidFill>
                    <a:srgbClr val="000000"/>
                  </a:solidFill>
                  <a:round/>
                  <a:headEnd/>
                  <a:tailEnd/>
                </a:ln>
                <a:solidFill>
                  <a:srgbClr val="000000"/>
                </a:solidFill>
                <a:latin typeface="Arial Unicode MS"/>
                <a:ea typeface="Arial Unicode MS"/>
                <a:cs typeface="Arial Unicode MS"/>
              </a:rPr>
              <a:t>Agribusiness Systems</a:t>
            </a:r>
          </a:p>
        </p:txBody>
      </p:sp>
      <p:sp>
        <p:nvSpPr>
          <p:cNvPr id="19480" name="Line 31"/>
          <p:cNvSpPr>
            <a:spLocks noChangeShapeType="1"/>
          </p:cNvSpPr>
          <p:nvPr/>
        </p:nvSpPr>
        <p:spPr bwMode="auto">
          <a:xfrm>
            <a:off x="5715000" y="3352800"/>
            <a:ext cx="533400" cy="26670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_s1031"/>
          <p:cNvSpPr>
            <a:spLocks noChangeArrowheads="1"/>
          </p:cNvSpPr>
          <p:nvPr/>
        </p:nvSpPr>
        <p:spPr bwMode="auto">
          <a:xfrm>
            <a:off x="4419600" y="1143000"/>
            <a:ext cx="2819400" cy="990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000" b="1">
                <a:solidFill>
                  <a:srgbClr val="008000"/>
                </a:solidFill>
              </a:rPr>
              <a:t>Cluster</a:t>
            </a:r>
          </a:p>
          <a:p>
            <a:pPr algn="ctr"/>
            <a:endParaRPr lang="en-US" sz="2000" b="1"/>
          </a:p>
          <a:p>
            <a:pPr algn="ctr"/>
            <a:r>
              <a:rPr lang="en-US" sz="2000" b="1"/>
              <a:t>Health Sciences</a:t>
            </a:r>
          </a:p>
        </p:txBody>
      </p:sp>
      <p:sp>
        <p:nvSpPr>
          <p:cNvPr id="20483" name="_s1031"/>
          <p:cNvSpPr>
            <a:spLocks noChangeArrowheads="1"/>
          </p:cNvSpPr>
          <p:nvPr/>
        </p:nvSpPr>
        <p:spPr bwMode="auto">
          <a:xfrm>
            <a:off x="4876800" y="2438400"/>
            <a:ext cx="1828800" cy="8382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600" b="1">
                <a:solidFill>
                  <a:srgbClr val="008000"/>
                </a:solidFill>
              </a:rPr>
              <a:t>Core Class or </a:t>
            </a:r>
          </a:p>
          <a:p>
            <a:pPr algn="ctr"/>
            <a:r>
              <a:rPr lang="en-US" sz="1600" b="1">
                <a:solidFill>
                  <a:srgbClr val="008000"/>
                </a:solidFill>
              </a:rPr>
              <a:t>Prerequisite</a:t>
            </a:r>
          </a:p>
          <a:p>
            <a:pPr algn="ctr"/>
            <a:r>
              <a:rPr lang="en-US" sz="1400" b="1"/>
              <a:t>Biology</a:t>
            </a:r>
          </a:p>
        </p:txBody>
      </p:sp>
      <p:sp>
        <p:nvSpPr>
          <p:cNvPr id="20484" name="_s1034"/>
          <p:cNvSpPr>
            <a:spLocks noChangeArrowheads="1"/>
          </p:cNvSpPr>
          <p:nvPr/>
        </p:nvSpPr>
        <p:spPr bwMode="auto">
          <a:xfrm>
            <a:off x="5181600" y="3733800"/>
            <a:ext cx="1279525"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400" b="1"/>
              <a:t>Biology II</a:t>
            </a:r>
          </a:p>
        </p:txBody>
      </p:sp>
      <p:sp>
        <p:nvSpPr>
          <p:cNvPr id="20485" name="_s1034"/>
          <p:cNvSpPr>
            <a:spLocks noChangeArrowheads="1"/>
          </p:cNvSpPr>
          <p:nvPr/>
        </p:nvSpPr>
        <p:spPr bwMode="auto">
          <a:xfrm>
            <a:off x="5197475" y="4724400"/>
            <a:ext cx="1279525"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400" b="1"/>
              <a:t>Chemistry</a:t>
            </a:r>
          </a:p>
        </p:txBody>
      </p:sp>
      <p:sp>
        <p:nvSpPr>
          <p:cNvPr id="20486" name="_s1034"/>
          <p:cNvSpPr>
            <a:spLocks noChangeArrowheads="1"/>
          </p:cNvSpPr>
          <p:nvPr/>
        </p:nvSpPr>
        <p:spPr bwMode="auto">
          <a:xfrm>
            <a:off x="4724400" y="5715000"/>
            <a:ext cx="22098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400" b="1"/>
              <a:t>Pharmacy Technician</a:t>
            </a:r>
          </a:p>
        </p:txBody>
      </p:sp>
      <p:sp>
        <p:nvSpPr>
          <p:cNvPr id="20487" name="WordArt 12"/>
          <p:cNvSpPr>
            <a:spLocks noChangeArrowheads="1" noChangeShapeType="1" noTextEdit="1"/>
          </p:cNvSpPr>
          <p:nvPr/>
        </p:nvSpPr>
        <p:spPr bwMode="auto">
          <a:xfrm rot="-2845506">
            <a:off x="896938" y="3827462"/>
            <a:ext cx="3132138" cy="1116013"/>
          </a:xfrm>
          <a:prstGeom prst="rect">
            <a:avLst/>
          </a:prstGeom>
        </p:spPr>
        <p:txBody>
          <a:bodyPr wrap="none" fromWordArt="1">
            <a:prstTxWarp prst="textSlantDown">
              <a:avLst>
                <a:gd name="adj" fmla="val 74014"/>
              </a:avLst>
            </a:prstTxWarp>
          </a:bodyPr>
          <a:lstStyle/>
          <a:p>
            <a:pPr algn="ctr"/>
            <a:r>
              <a:rPr lang="en-US" sz="2000" i="1" kern="10">
                <a:ln w="9525">
                  <a:solidFill>
                    <a:srgbClr val="000000"/>
                  </a:solidFill>
                  <a:round/>
                  <a:headEnd/>
                  <a:tailEnd/>
                </a:ln>
                <a:solidFill>
                  <a:srgbClr val="000000"/>
                </a:solidFill>
                <a:latin typeface="Arial Unicode MS"/>
                <a:ea typeface="Arial Unicode MS"/>
                <a:cs typeface="Arial Unicode MS"/>
              </a:rPr>
              <a:t>Therapeutic Services</a:t>
            </a:r>
          </a:p>
        </p:txBody>
      </p:sp>
      <p:pic>
        <p:nvPicPr>
          <p:cNvPr id="20488" name="Picture 13"/>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
        <p:nvSpPr>
          <p:cNvPr id="20489" name="Line 15"/>
          <p:cNvSpPr>
            <a:spLocks noChangeShapeType="1"/>
          </p:cNvSpPr>
          <p:nvPr/>
        </p:nvSpPr>
        <p:spPr bwMode="auto">
          <a:xfrm>
            <a:off x="5791200" y="2133600"/>
            <a:ext cx="0" cy="304800"/>
          </a:xfrm>
          <a:prstGeom prst="line">
            <a:avLst/>
          </a:prstGeom>
          <a:noFill/>
          <a:ln w="9525">
            <a:solidFill>
              <a:schemeClr val="tx1"/>
            </a:solidFill>
            <a:round/>
            <a:headEnd/>
            <a:tailEnd/>
          </a:ln>
        </p:spPr>
        <p:txBody>
          <a:bodyPr/>
          <a:lstStyle/>
          <a:p>
            <a:endParaRPr lang="en-US"/>
          </a:p>
        </p:txBody>
      </p:sp>
      <p:pic>
        <p:nvPicPr>
          <p:cNvPr id="20490" name="Picture 7" descr="career pathways"/>
          <p:cNvPicPr>
            <a:picLocks noChangeAspect="1" noChangeArrowheads="1"/>
          </p:cNvPicPr>
          <p:nvPr/>
        </p:nvPicPr>
        <p:blipFill>
          <a:blip r:embed="rId3"/>
          <a:srcRect/>
          <a:stretch>
            <a:fillRect/>
          </a:stretch>
        </p:blipFill>
        <p:spPr bwMode="auto">
          <a:xfrm>
            <a:off x="609600" y="1295400"/>
            <a:ext cx="1425575" cy="1447800"/>
          </a:xfrm>
          <a:prstGeom prst="rect">
            <a:avLst/>
          </a:prstGeom>
          <a:noFill/>
          <a:ln w="9525">
            <a:noFill/>
            <a:miter lim="800000"/>
            <a:headEnd/>
            <a:tailEnd/>
          </a:ln>
        </p:spPr>
      </p:pic>
      <p:sp>
        <p:nvSpPr>
          <p:cNvPr id="20491" name="Line 17"/>
          <p:cNvSpPr>
            <a:spLocks noChangeShapeType="1"/>
          </p:cNvSpPr>
          <p:nvPr/>
        </p:nvSpPr>
        <p:spPr bwMode="auto">
          <a:xfrm>
            <a:off x="5791200" y="3276600"/>
            <a:ext cx="0" cy="457200"/>
          </a:xfrm>
          <a:prstGeom prst="line">
            <a:avLst/>
          </a:prstGeom>
          <a:noFill/>
          <a:ln w="9525">
            <a:solidFill>
              <a:schemeClr val="tx1"/>
            </a:solidFill>
            <a:round/>
            <a:headEnd/>
            <a:tailEnd/>
          </a:ln>
        </p:spPr>
        <p:txBody>
          <a:bodyPr/>
          <a:lstStyle/>
          <a:p>
            <a:endParaRPr lang="en-US"/>
          </a:p>
        </p:txBody>
      </p:sp>
      <p:sp>
        <p:nvSpPr>
          <p:cNvPr id="20492" name="Line 18"/>
          <p:cNvSpPr>
            <a:spLocks noChangeShapeType="1"/>
          </p:cNvSpPr>
          <p:nvPr/>
        </p:nvSpPr>
        <p:spPr bwMode="auto">
          <a:xfrm>
            <a:off x="5791200" y="4343400"/>
            <a:ext cx="0" cy="381000"/>
          </a:xfrm>
          <a:prstGeom prst="line">
            <a:avLst/>
          </a:prstGeom>
          <a:noFill/>
          <a:ln w="9525">
            <a:solidFill>
              <a:schemeClr val="tx1"/>
            </a:solidFill>
            <a:round/>
            <a:headEnd/>
            <a:tailEnd/>
          </a:ln>
        </p:spPr>
        <p:txBody>
          <a:bodyPr/>
          <a:lstStyle/>
          <a:p>
            <a:endParaRPr lang="en-US"/>
          </a:p>
        </p:txBody>
      </p:sp>
      <p:sp>
        <p:nvSpPr>
          <p:cNvPr id="20493" name="Line 19"/>
          <p:cNvSpPr>
            <a:spLocks noChangeShapeType="1"/>
          </p:cNvSpPr>
          <p:nvPr/>
        </p:nvSpPr>
        <p:spPr bwMode="auto">
          <a:xfrm>
            <a:off x="5791200" y="5334000"/>
            <a:ext cx="0" cy="3810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33400" y="930275"/>
            <a:ext cx="7485063" cy="974725"/>
          </a:xfrm>
        </p:spPr>
        <p:txBody>
          <a:bodyPr/>
          <a:lstStyle/>
          <a:p>
            <a:r>
              <a:rPr lang="en-US" smtClean="0"/>
              <a:t>What about Small Schools?</a:t>
            </a:r>
          </a:p>
        </p:txBody>
      </p:sp>
      <p:sp>
        <p:nvSpPr>
          <p:cNvPr id="21507" name="Rectangle 3"/>
          <p:cNvSpPr>
            <a:spLocks noGrp="1" noChangeArrowheads="1"/>
          </p:cNvSpPr>
          <p:nvPr>
            <p:ph type="body" idx="4294967295"/>
          </p:nvPr>
        </p:nvSpPr>
        <p:spPr>
          <a:xfrm>
            <a:off x="609600" y="1828800"/>
            <a:ext cx="7696200" cy="838200"/>
          </a:xfrm>
        </p:spPr>
        <p:txBody>
          <a:bodyPr/>
          <a:lstStyle/>
          <a:p>
            <a:pPr algn="ctr">
              <a:buFontTx/>
              <a:buNone/>
            </a:pPr>
            <a:r>
              <a:rPr lang="en-US" sz="2000" b="1" smtClean="0">
                <a:solidFill>
                  <a:srgbClr val="008000"/>
                </a:solidFill>
              </a:rPr>
              <a:t>A Career pathway in a class C school could look like this…</a:t>
            </a:r>
          </a:p>
          <a:p>
            <a:pPr algn="ctr">
              <a:buFontTx/>
              <a:buNone/>
            </a:pPr>
            <a:endParaRPr lang="en-US" sz="900" b="1" smtClean="0">
              <a:solidFill>
                <a:srgbClr val="008000"/>
              </a:solidFill>
            </a:endParaRPr>
          </a:p>
          <a:p>
            <a:pPr algn="ctr">
              <a:buFontTx/>
              <a:buNone/>
            </a:pPr>
            <a:r>
              <a:rPr lang="en-US" sz="1400" b="1" i="1" smtClean="0"/>
              <a:t>Two pathways and a sequence of three courses in each pathway.</a:t>
            </a:r>
          </a:p>
          <a:p>
            <a:endParaRPr lang="en-US" sz="1400" b="1" i="1" smtClean="0"/>
          </a:p>
        </p:txBody>
      </p:sp>
      <p:pic>
        <p:nvPicPr>
          <p:cNvPr id="21508" name="Picture 7" descr="career pathways"/>
          <p:cNvPicPr>
            <a:picLocks noChangeAspect="1" noChangeArrowheads="1"/>
          </p:cNvPicPr>
          <p:nvPr/>
        </p:nvPicPr>
        <p:blipFill>
          <a:blip r:embed="rId2"/>
          <a:srcRect/>
          <a:stretch>
            <a:fillRect/>
          </a:stretch>
        </p:blipFill>
        <p:spPr bwMode="auto">
          <a:xfrm>
            <a:off x="1446213" y="2895600"/>
            <a:ext cx="974725" cy="990600"/>
          </a:xfrm>
          <a:prstGeom prst="rect">
            <a:avLst/>
          </a:prstGeom>
          <a:noFill/>
          <a:ln w="9525">
            <a:noFill/>
            <a:miter lim="800000"/>
            <a:headEnd/>
            <a:tailEnd/>
          </a:ln>
        </p:spPr>
      </p:pic>
      <p:pic>
        <p:nvPicPr>
          <p:cNvPr id="21509" name="Picture 5"/>
          <p:cNvPicPr>
            <a:picLocks noChangeAspect="1" noChangeArrowheads="1"/>
          </p:cNvPicPr>
          <p:nvPr/>
        </p:nvPicPr>
        <p:blipFill>
          <a:blip r:embed="rId3"/>
          <a:srcRect/>
          <a:stretch>
            <a:fillRect/>
          </a:stretch>
        </p:blipFill>
        <p:spPr bwMode="auto">
          <a:xfrm>
            <a:off x="0" y="0"/>
            <a:ext cx="3429000" cy="990600"/>
          </a:xfrm>
          <a:prstGeom prst="rect">
            <a:avLst/>
          </a:prstGeom>
          <a:noFill/>
          <a:ln w="9525">
            <a:noFill/>
            <a:miter lim="800000"/>
            <a:headEnd/>
            <a:tailEnd/>
          </a:ln>
        </p:spPr>
      </p:pic>
      <p:sp>
        <p:nvSpPr>
          <p:cNvPr id="21510" name="_s1031"/>
          <p:cNvSpPr>
            <a:spLocks noChangeArrowheads="1"/>
          </p:cNvSpPr>
          <p:nvPr/>
        </p:nvSpPr>
        <p:spPr bwMode="auto">
          <a:xfrm>
            <a:off x="3276600" y="3962400"/>
            <a:ext cx="1828800" cy="9144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500" b="1">
                <a:solidFill>
                  <a:srgbClr val="008000"/>
                </a:solidFill>
              </a:rPr>
              <a:t>Core Class or </a:t>
            </a:r>
          </a:p>
          <a:p>
            <a:pPr algn="ctr"/>
            <a:r>
              <a:rPr lang="en-US" sz="1500" b="1">
                <a:solidFill>
                  <a:srgbClr val="008000"/>
                </a:solidFill>
              </a:rPr>
              <a:t>Prerequisite</a:t>
            </a:r>
          </a:p>
          <a:p>
            <a:pPr algn="ctr"/>
            <a:endParaRPr lang="en-US" sz="1000" b="1">
              <a:solidFill>
                <a:srgbClr val="008000"/>
              </a:solidFill>
            </a:endParaRPr>
          </a:p>
          <a:p>
            <a:pPr algn="ctr"/>
            <a:r>
              <a:rPr lang="en-US" sz="1200" b="1"/>
              <a:t>Office Technology</a:t>
            </a:r>
            <a:endParaRPr lang="en-US" sz="1500" b="1"/>
          </a:p>
        </p:txBody>
      </p:sp>
      <p:sp>
        <p:nvSpPr>
          <p:cNvPr id="21511" name="_s1032"/>
          <p:cNvSpPr>
            <a:spLocks noChangeArrowheads="1"/>
          </p:cNvSpPr>
          <p:nvPr/>
        </p:nvSpPr>
        <p:spPr bwMode="auto">
          <a:xfrm>
            <a:off x="2590800" y="5029200"/>
            <a:ext cx="1295400"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Accounting I</a:t>
            </a:r>
          </a:p>
        </p:txBody>
      </p:sp>
      <p:sp>
        <p:nvSpPr>
          <p:cNvPr id="21512" name="_s1033"/>
          <p:cNvSpPr>
            <a:spLocks noChangeArrowheads="1"/>
          </p:cNvSpPr>
          <p:nvPr/>
        </p:nvSpPr>
        <p:spPr bwMode="auto">
          <a:xfrm>
            <a:off x="2590800" y="5791200"/>
            <a:ext cx="1325563"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Accounting II</a:t>
            </a:r>
          </a:p>
        </p:txBody>
      </p:sp>
      <p:sp>
        <p:nvSpPr>
          <p:cNvPr id="21513" name="_s1034"/>
          <p:cNvSpPr>
            <a:spLocks noChangeArrowheads="1"/>
          </p:cNvSpPr>
          <p:nvPr/>
        </p:nvSpPr>
        <p:spPr bwMode="auto">
          <a:xfrm>
            <a:off x="4495800" y="5029200"/>
            <a:ext cx="1279525"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Principles of </a:t>
            </a:r>
          </a:p>
          <a:p>
            <a:pPr algn="ctr"/>
            <a:r>
              <a:rPr lang="en-US" sz="1200" b="1"/>
              <a:t>Business I</a:t>
            </a:r>
          </a:p>
        </p:txBody>
      </p:sp>
      <p:sp>
        <p:nvSpPr>
          <p:cNvPr id="21514" name="_s1031"/>
          <p:cNvSpPr>
            <a:spLocks noChangeArrowheads="1"/>
          </p:cNvSpPr>
          <p:nvPr/>
        </p:nvSpPr>
        <p:spPr bwMode="auto">
          <a:xfrm>
            <a:off x="2971800" y="2895600"/>
            <a:ext cx="2362200" cy="9144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500" b="1">
                <a:solidFill>
                  <a:srgbClr val="008000"/>
                </a:solidFill>
              </a:rPr>
              <a:t>Cluster</a:t>
            </a:r>
          </a:p>
          <a:p>
            <a:pPr algn="ctr"/>
            <a:endParaRPr lang="en-US" sz="1000" b="1"/>
          </a:p>
          <a:p>
            <a:pPr algn="ctr"/>
            <a:r>
              <a:rPr lang="en-US" sz="1200" b="1"/>
              <a:t>Business Management </a:t>
            </a:r>
          </a:p>
          <a:p>
            <a:pPr algn="ctr"/>
            <a:r>
              <a:rPr lang="en-US" sz="1200" b="1"/>
              <a:t>And Information Systems</a:t>
            </a:r>
            <a:endParaRPr lang="en-US" sz="1500" b="1"/>
          </a:p>
        </p:txBody>
      </p:sp>
      <p:sp>
        <p:nvSpPr>
          <p:cNvPr id="21515" name="_s1034"/>
          <p:cNvSpPr>
            <a:spLocks noChangeArrowheads="1"/>
          </p:cNvSpPr>
          <p:nvPr/>
        </p:nvSpPr>
        <p:spPr bwMode="auto">
          <a:xfrm>
            <a:off x="4495800" y="5791200"/>
            <a:ext cx="1279525" cy="6096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1200" b="1"/>
              <a:t>Principles of </a:t>
            </a:r>
          </a:p>
          <a:p>
            <a:pPr algn="ctr"/>
            <a:r>
              <a:rPr lang="en-US" sz="1200" b="1"/>
              <a:t>Business II</a:t>
            </a:r>
          </a:p>
        </p:txBody>
      </p:sp>
      <p:sp>
        <p:nvSpPr>
          <p:cNvPr id="21516" name="Line 21"/>
          <p:cNvSpPr>
            <a:spLocks noChangeShapeType="1"/>
          </p:cNvSpPr>
          <p:nvPr/>
        </p:nvSpPr>
        <p:spPr bwMode="auto">
          <a:xfrm>
            <a:off x="4191000" y="3810000"/>
            <a:ext cx="0" cy="152400"/>
          </a:xfrm>
          <a:prstGeom prst="line">
            <a:avLst/>
          </a:prstGeom>
          <a:noFill/>
          <a:ln w="9525">
            <a:solidFill>
              <a:schemeClr val="tx1"/>
            </a:solidFill>
            <a:round/>
            <a:headEnd/>
            <a:tailEnd/>
          </a:ln>
        </p:spPr>
        <p:txBody>
          <a:bodyPr/>
          <a:lstStyle/>
          <a:p>
            <a:endParaRPr lang="en-US"/>
          </a:p>
        </p:txBody>
      </p:sp>
      <p:sp>
        <p:nvSpPr>
          <p:cNvPr id="21517" name="Line 22"/>
          <p:cNvSpPr>
            <a:spLocks noChangeShapeType="1"/>
          </p:cNvSpPr>
          <p:nvPr/>
        </p:nvSpPr>
        <p:spPr bwMode="auto">
          <a:xfrm>
            <a:off x="4800600" y="4876800"/>
            <a:ext cx="0" cy="152400"/>
          </a:xfrm>
          <a:prstGeom prst="line">
            <a:avLst/>
          </a:prstGeom>
          <a:noFill/>
          <a:ln w="9525">
            <a:solidFill>
              <a:schemeClr val="tx1"/>
            </a:solidFill>
            <a:round/>
            <a:headEnd/>
            <a:tailEnd/>
          </a:ln>
        </p:spPr>
        <p:txBody>
          <a:bodyPr/>
          <a:lstStyle/>
          <a:p>
            <a:endParaRPr lang="en-US"/>
          </a:p>
        </p:txBody>
      </p:sp>
      <p:sp>
        <p:nvSpPr>
          <p:cNvPr id="21518" name="Line 23"/>
          <p:cNvSpPr>
            <a:spLocks noChangeShapeType="1"/>
          </p:cNvSpPr>
          <p:nvPr/>
        </p:nvSpPr>
        <p:spPr bwMode="auto">
          <a:xfrm>
            <a:off x="3276600" y="5638800"/>
            <a:ext cx="0" cy="152400"/>
          </a:xfrm>
          <a:prstGeom prst="line">
            <a:avLst/>
          </a:prstGeom>
          <a:noFill/>
          <a:ln w="9525">
            <a:solidFill>
              <a:schemeClr val="tx1"/>
            </a:solidFill>
            <a:round/>
            <a:headEnd/>
            <a:tailEnd/>
          </a:ln>
        </p:spPr>
        <p:txBody>
          <a:bodyPr/>
          <a:lstStyle/>
          <a:p>
            <a:endParaRPr lang="en-US"/>
          </a:p>
        </p:txBody>
      </p:sp>
      <p:sp>
        <p:nvSpPr>
          <p:cNvPr id="21519" name="Line 24"/>
          <p:cNvSpPr>
            <a:spLocks noChangeShapeType="1"/>
          </p:cNvSpPr>
          <p:nvPr/>
        </p:nvSpPr>
        <p:spPr bwMode="auto">
          <a:xfrm>
            <a:off x="5181600" y="5638800"/>
            <a:ext cx="0" cy="152400"/>
          </a:xfrm>
          <a:prstGeom prst="line">
            <a:avLst/>
          </a:prstGeom>
          <a:noFill/>
          <a:ln w="9525">
            <a:solidFill>
              <a:schemeClr val="tx1"/>
            </a:solidFill>
            <a:round/>
            <a:headEnd/>
            <a:tailEnd/>
          </a:ln>
        </p:spPr>
        <p:txBody>
          <a:bodyPr/>
          <a:lstStyle/>
          <a:p>
            <a:endParaRPr lang="en-US"/>
          </a:p>
        </p:txBody>
      </p:sp>
      <p:sp>
        <p:nvSpPr>
          <p:cNvPr id="21520" name="Line 25"/>
          <p:cNvSpPr>
            <a:spLocks noChangeShapeType="1"/>
          </p:cNvSpPr>
          <p:nvPr/>
        </p:nvSpPr>
        <p:spPr bwMode="auto">
          <a:xfrm>
            <a:off x="3581400" y="4876800"/>
            <a:ext cx="0" cy="152400"/>
          </a:xfrm>
          <a:prstGeom prst="line">
            <a:avLst/>
          </a:prstGeom>
          <a:noFill/>
          <a:ln w="9525">
            <a:solidFill>
              <a:schemeClr val="tx1"/>
            </a:solidFill>
            <a:round/>
            <a:headEnd/>
            <a:tailEnd/>
          </a:ln>
        </p:spPr>
        <p:txBody>
          <a:bodyPr/>
          <a:lstStyle/>
          <a:p>
            <a:endParaRPr lang="en-US"/>
          </a:p>
        </p:txBody>
      </p:sp>
      <p:pic>
        <p:nvPicPr>
          <p:cNvPr id="21521" name="Picture 7" descr="career pathways"/>
          <p:cNvPicPr>
            <a:picLocks noChangeAspect="1" noChangeArrowheads="1"/>
          </p:cNvPicPr>
          <p:nvPr/>
        </p:nvPicPr>
        <p:blipFill>
          <a:blip r:embed="rId2"/>
          <a:srcRect/>
          <a:stretch>
            <a:fillRect/>
          </a:stretch>
        </p:blipFill>
        <p:spPr bwMode="auto">
          <a:xfrm>
            <a:off x="5867400" y="2971800"/>
            <a:ext cx="976313" cy="990600"/>
          </a:xfrm>
          <a:prstGeom prst="rect">
            <a:avLst/>
          </a:prstGeom>
          <a:noFill/>
          <a:ln w="9525">
            <a:noFill/>
            <a:miter lim="800000"/>
            <a:headEnd/>
            <a:tailEnd/>
          </a:ln>
        </p:spPr>
      </p:pic>
      <p:sp>
        <p:nvSpPr>
          <p:cNvPr id="21522" name="WordArt 29"/>
          <p:cNvSpPr>
            <a:spLocks noChangeArrowheads="1" noChangeShapeType="1" noTextEdit="1"/>
          </p:cNvSpPr>
          <p:nvPr/>
        </p:nvSpPr>
        <p:spPr bwMode="auto">
          <a:xfrm rot="-2741241">
            <a:off x="1295400" y="4572000"/>
            <a:ext cx="1752600" cy="838200"/>
          </a:xfrm>
          <a:prstGeom prst="rect">
            <a:avLst/>
          </a:prstGeom>
        </p:spPr>
        <p:txBody>
          <a:bodyPr wrap="none" fromWordArt="1">
            <a:prstTxWarp prst="textSlantUp">
              <a:avLst>
                <a:gd name="adj" fmla="val 55556"/>
              </a:avLst>
            </a:prstTxWarp>
          </a:bodyPr>
          <a:lstStyle/>
          <a:p>
            <a:pPr algn="ctr"/>
            <a:r>
              <a:rPr lang="en-US" sz="4000" i="1" kern="10">
                <a:ln w="9525">
                  <a:solidFill>
                    <a:srgbClr val="000000"/>
                  </a:solidFill>
                  <a:round/>
                  <a:headEnd/>
                  <a:tailEnd/>
                </a:ln>
                <a:solidFill>
                  <a:srgbClr val="000000"/>
                </a:solidFill>
                <a:latin typeface="Arial Unicode MS"/>
                <a:ea typeface="Arial Unicode MS"/>
                <a:cs typeface="Arial Unicode MS"/>
              </a:rPr>
              <a:t>Finance</a:t>
            </a:r>
          </a:p>
        </p:txBody>
      </p:sp>
      <p:sp>
        <p:nvSpPr>
          <p:cNvPr id="21523" name="WordArt 30"/>
          <p:cNvSpPr>
            <a:spLocks noChangeArrowheads="1" noChangeShapeType="1" noTextEdit="1"/>
          </p:cNvSpPr>
          <p:nvPr/>
        </p:nvSpPr>
        <p:spPr bwMode="auto">
          <a:xfrm rot="2417825">
            <a:off x="5410200" y="4572000"/>
            <a:ext cx="2463800" cy="1230313"/>
          </a:xfrm>
          <a:prstGeom prst="rect">
            <a:avLst/>
          </a:prstGeom>
        </p:spPr>
        <p:txBody>
          <a:bodyPr wrap="none" fromWordArt="1">
            <a:prstTxWarp prst="textSlantDown">
              <a:avLst>
                <a:gd name="adj" fmla="val 44444"/>
              </a:avLst>
            </a:prstTxWarp>
          </a:bodyPr>
          <a:lstStyle/>
          <a:p>
            <a:pPr algn="ctr"/>
            <a:r>
              <a:rPr lang="en-US" sz="4000" i="1" kern="10">
                <a:ln w="9525">
                  <a:solidFill>
                    <a:srgbClr val="000000"/>
                  </a:solidFill>
                  <a:round/>
                  <a:headEnd/>
                  <a:tailEnd/>
                </a:ln>
                <a:solidFill>
                  <a:srgbClr val="000000"/>
                </a:solidFill>
                <a:latin typeface="Arial Unicode MS"/>
                <a:ea typeface="Arial Unicode MS"/>
                <a:cs typeface="Arial Unicode MS"/>
              </a:rPr>
              <a:t>Business, Mgmt. &amp; Admin.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930275"/>
            <a:ext cx="7485063" cy="1143000"/>
          </a:xfrm>
        </p:spPr>
        <p:txBody>
          <a:bodyPr/>
          <a:lstStyle/>
          <a:p>
            <a:r>
              <a:rPr lang="en-US" smtClean="0"/>
              <a:t>Discussion Topics</a:t>
            </a:r>
          </a:p>
        </p:txBody>
      </p:sp>
      <p:sp>
        <p:nvSpPr>
          <p:cNvPr id="4099" name="Rectangle 3"/>
          <p:cNvSpPr>
            <a:spLocks noGrp="1" noChangeArrowheads="1"/>
          </p:cNvSpPr>
          <p:nvPr>
            <p:ph type="body" idx="1"/>
          </p:nvPr>
        </p:nvSpPr>
        <p:spPr>
          <a:xfrm>
            <a:off x="685800" y="2209800"/>
            <a:ext cx="8153400" cy="3519488"/>
          </a:xfrm>
        </p:spPr>
        <p:txBody>
          <a:bodyPr/>
          <a:lstStyle/>
          <a:p>
            <a:pPr>
              <a:buFontTx/>
              <a:buNone/>
            </a:pPr>
            <a:endParaRPr lang="en-US" sz="1000" smtClean="0"/>
          </a:p>
          <a:p>
            <a:r>
              <a:rPr lang="en-US" smtClean="0"/>
              <a:t>Career Clusters</a:t>
            </a:r>
          </a:p>
          <a:p>
            <a:r>
              <a:rPr lang="en-US" smtClean="0"/>
              <a:t>Big Sky Pathways</a:t>
            </a:r>
          </a:p>
          <a:p>
            <a:r>
              <a:rPr lang="en-US" smtClean="0"/>
              <a:t>Getting Started: Six Steps </a:t>
            </a:r>
          </a:p>
          <a:p>
            <a:r>
              <a:rPr lang="en-US" smtClean="0"/>
              <a:t>Benefits </a:t>
            </a:r>
          </a:p>
          <a:p>
            <a:r>
              <a:rPr lang="en-US" smtClean="0"/>
              <a:t>Montana Resources</a:t>
            </a:r>
          </a:p>
          <a:p>
            <a:endParaRPr lang="en-US" smtClean="0"/>
          </a:p>
        </p:txBody>
      </p:sp>
      <p:pic>
        <p:nvPicPr>
          <p:cNvPr id="4100" name="Picture 4" descr="MCj03832400000[1]"/>
          <p:cNvPicPr>
            <a:picLocks noChangeAspect="1" noChangeArrowheads="1"/>
          </p:cNvPicPr>
          <p:nvPr/>
        </p:nvPicPr>
        <p:blipFill>
          <a:blip r:embed="rId3"/>
          <a:srcRect/>
          <a:stretch>
            <a:fillRect/>
          </a:stretch>
        </p:blipFill>
        <p:spPr bwMode="auto">
          <a:xfrm>
            <a:off x="5562600" y="1219200"/>
            <a:ext cx="3048000" cy="2673350"/>
          </a:xfrm>
          <a:prstGeom prst="rect">
            <a:avLst/>
          </a:prstGeom>
          <a:noFill/>
          <a:ln w="9525">
            <a:noFill/>
            <a:miter lim="800000"/>
            <a:headEnd/>
            <a:tailEnd/>
          </a:ln>
        </p:spPr>
      </p:pic>
      <p:pic>
        <p:nvPicPr>
          <p:cNvPr id="4101" name="Picture 6"/>
          <p:cNvPicPr>
            <a:picLocks noChangeAspect="1" noChangeArrowheads="1"/>
          </p:cNvPicPr>
          <p:nvPr/>
        </p:nvPicPr>
        <p:blipFill>
          <a:blip r:embed="rId4"/>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930275"/>
            <a:ext cx="7561263" cy="1143000"/>
          </a:xfrm>
        </p:spPr>
        <p:txBody>
          <a:bodyPr/>
          <a:lstStyle/>
          <a:p>
            <a:r>
              <a:rPr lang="en-US" smtClean="0"/>
              <a:t>Plan of Study </a:t>
            </a:r>
          </a:p>
        </p:txBody>
      </p:sp>
      <p:sp>
        <p:nvSpPr>
          <p:cNvPr id="22531" name="Rectangle 3"/>
          <p:cNvSpPr>
            <a:spLocks noGrp="1" noChangeArrowheads="1"/>
          </p:cNvSpPr>
          <p:nvPr>
            <p:ph type="body" idx="4294967295"/>
          </p:nvPr>
        </p:nvSpPr>
        <p:spPr/>
        <p:txBody>
          <a:bodyPr/>
          <a:lstStyle/>
          <a:p>
            <a:r>
              <a:rPr lang="en-US" smtClean="0"/>
              <a:t>A sequenced listing of courses, both academic and CTE/degree major, that connects student’s high school ad postsecondary educational experiences</a:t>
            </a:r>
          </a:p>
          <a:p>
            <a:pPr lvl="1"/>
            <a:r>
              <a:rPr lang="en-US" smtClean="0">
                <a:hlinkClick r:id="rId3" action="ppaction://hlinkfile"/>
              </a:rPr>
              <a:t>Business Management and Information Systems</a:t>
            </a:r>
            <a:endParaRPr lang="en-US" smtClean="0"/>
          </a:p>
          <a:p>
            <a:pPr lvl="1"/>
            <a:r>
              <a:rPr lang="en-US" smtClean="0">
                <a:hlinkClick r:id="rId4" action="ppaction://hlinkfile"/>
              </a:rPr>
              <a:t>Environmental and Agricultural Systems</a:t>
            </a:r>
            <a:endParaRPr lang="en-US" smtClean="0"/>
          </a:p>
          <a:p>
            <a:pPr lvl="1"/>
            <a:r>
              <a:rPr lang="en-US" smtClean="0">
                <a:hlinkClick r:id="rId5" action="ppaction://hlinkfile"/>
              </a:rPr>
              <a:t>Health Sciences</a:t>
            </a:r>
            <a:endParaRPr lang="en-US" smtClean="0"/>
          </a:p>
        </p:txBody>
      </p:sp>
      <p:pic>
        <p:nvPicPr>
          <p:cNvPr id="22532" name="Picture 4"/>
          <p:cNvPicPr>
            <a:picLocks noChangeAspect="1" noChangeArrowheads="1"/>
          </p:cNvPicPr>
          <p:nvPr/>
        </p:nvPicPr>
        <p:blipFill>
          <a:blip r:embed="rId6"/>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930275"/>
            <a:ext cx="7561263" cy="1143000"/>
          </a:xfrm>
        </p:spPr>
        <p:txBody>
          <a:bodyPr/>
          <a:lstStyle/>
          <a:p>
            <a:r>
              <a:rPr lang="en-US" smtClean="0"/>
              <a:t>Getting Started: Six Steps</a:t>
            </a:r>
          </a:p>
        </p:txBody>
      </p:sp>
      <p:sp>
        <p:nvSpPr>
          <p:cNvPr id="34819" name="Rectangle 3"/>
          <p:cNvSpPr>
            <a:spLocks noGrp="1" noChangeArrowheads="1"/>
          </p:cNvSpPr>
          <p:nvPr>
            <p:ph type="body" idx="1"/>
          </p:nvPr>
        </p:nvSpPr>
        <p:spPr/>
        <p:txBody>
          <a:bodyPr/>
          <a:lstStyle/>
          <a:p>
            <a:r>
              <a:rPr lang="en-US" sz="2800" smtClean="0"/>
              <a:t>Recognize the need for school-wide change</a:t>
            </a:r>
          </a:p>
          <a:p>
            <a:r>
              <a:rPr lang="en-US" sz="2800" smtClean="0"/>
              <a:t>Involve the community</a:t>
            </a:r>
          </a:p>
          <a:p>
            <a:r>
              <a:rPr lang="en-US" sz="2800" smtClean="0"/>
              <a:t>Involve Counselors</a:t>
            </a:r>
          </a:p>
          <a:p>
            <a:r>
              <a:rPr lang="en-US" sz="2800" smtClean="0"/>
              <a:t>Build staff capacity</a:t>
            </a:r>
          </a:p>
          <a:p>
            <a:r>
              <a:rPr lang="en-US" sz="2800" smtClean="0"/>
              <a:t>Identify career themes</a:t>
            </a:r>
          </a:p>
          <a:p>
            <a:r>
              <a:rPr lang="en-US" sz="2800" smtClean="0"/>
              <a:t>Develop advisory boards</a:t>
            </a:r>
          </a:p>
          <a:p>
            <a:r>
              <a:rPr lang="en-US" sz="2800" smtClean="0"/>
              <a:t>Focus on professional development</a:t>
            </a:r>
          </a:p>
        </p:txBody>
      </p:sp>
      <p:pic>
        <p:nvPicPr>
          <p:cNvPr id="23556" name="Picture 5"/>
          <p:cNvPicPr>
            <a:picLocks noChangeAspect="1" noChangeArrowheads="1"/>
          </p:cNvPicPr>
          <p:nvPr/>
        </p:nvPicPr>
        <p:blipFill>
          <a:blip r:embed="rId3"/>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in)">
                                      <p:cBhvr>
                                        <p:cTn id="7" dur="1000"/>
                                        <p:tgtEl>
                                          <p:spTgt spid="34819">
                                            <p:txEl>
                                              <p:pRg st="0" end="0"/>
                                            </p:txEl>
                                          </p:spTgt>
                                        </p:tgtEl>
                                      </p:cBhvr>
                                    </p:animEffect>
                                  </p:childTnLst>
                                  <p:subTnLst>
                                    <p:animClr clrSpc="rgb" dir="cw">
                                      <p:cBhvr override="childStyle">
                                        <p:cTn dur="1" fill="hold" display="0" masterRel="nextClick" afterEffect="1"/>
                                        <p:tgtEl>
                                          <p:spTgt spid="34819">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ox(in)">
                                      <p:cBhvr>
                                        <p:cTn id="12" dur="1000"/>
                                        <p:tgtEl>
                                          <p:spTgt spid="34819">
                                            <p:txEl>
                                              <p:pRg st="1" end="1"/>
                                            </p:txEl>
                                          </p:spTgt>
                                        </p:tgtEl>
                                      </p:cBhvr>
                                    </p:animEffect>
                                  </p:childTnLst>
                                  <p:subTnLst>
                                    <p:animClr clrSpc="rgb" dir="cw">
                                      <p:cBhvr override="childStyle">
                                        <p:cTn dur="1" fill="hold" display="0" masterRel="nextClick" afterEffect="1"/>
                                        <p:tgtEl>
                                          <p:spTgt spid="34819">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ox(in)">
                                      <p:cBhvr>
                                        <p:cTn id="17" dur="1000"/>
                                        <p:tgtEl>
                                          <p:spTgt spid="34819">
                                            <p:txEl>
                                              <p:pRg st="2" end="2"/>
                                            </p:txEl>
                                          </p:spTgt>
                                        </p:tgtEl>
                                      </p:cBhvr>
                                    </p:animEffect>
                                  </p:childTnLst>
                                  <p:subTnLst>
                                    <p:animClr clrSpc="rgb" dir="cw">
                                      <p:cBhvr override="childStyle">
                                        <p:cTn dur="1" fill="hold" display="0" masterRel="nextClick" afterEffect="1"/>
                                        <p:tgtEl>
                                          <p:spTgt spid="34819">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ox(in)">
                                      <p:cBhvr>
                                        <p:cTn id="22" dur="1000"/>
                                        <p:tgtEl>
                                          <p:spTgt spid="34819">
                                            <p:txEl>
                                              <p:pRg st="3" end="3"/>
                                            </p:txEl>
                                          </p:spTgt>
                                        </p:tgtEl>
                                      </p:cBhvr>
                                    </p:animEffect>
                                  </p:childTnLst>
                                  <p:subTnLst>
                                    <p:animClr clrSpc="rgb" dir="cw">
                                      <p:cBhvr override="childStyle">
                                        <p:cTn dur="1" fill="hold" display="0" masterRel="nextClick" afterEffect="1"/>
                                        <p:tgtEl>
                                          <p:spTgt spid="34819">
                                            <p:txEl>
                                              <p:pRg st="3" end="3"/>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ox(in)">
                                      <p:cBhvr>
                                        <p:cTn id="27" dur="1000"/>
                                        <p:tgtEl>
                                          <p:spTgt spid="34819">
                                            <p:txEl>
                                              <p:pRg st="4" end="4"/>
                                            </p:txEl>
                                          </p:spTgt>
                                        </p:tgtEl>
                                      </p:cBhvr>
                                    </p:animEffect>
                                  </p:childTnLst>
                                  <p:subTnLst>
                                    <p:animClr clrSpc="rgb" dir="cw">
                                      <p:cBhvr override="childStyle">
                                        <p:cTn dur="1" fill="hold" display="0" masterRel="nextClick" afterEffect="1"/>
                                        <p:tgtEl>
                                          <p:spTgt spid="34819">
                                            <p:txEl>
                                              <p:pRg st="4" end="4"/>
                                            </p:txEl>
                                          </p:spTgt>
                                        </p:tgtEl>
                                        <p:attrNameLst>
                                          <p:attrName>ppt_c</p:attrName>
                                        </p:attrNameLst>
                                      </p:cBhvr>
                                      <p:to>
                                        <a:schemeClr val="tx2"/>
                                      </p:to>
                                    </p:animClr>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ox(in)">
                                      <p:cBhvr>
                                        <p:cTn id="32" dur="1000"/>
                                        <p:tgtEl>
                                          <p:spTgt spid="34819">
                                            <p:txEl>
                                              <p:pRg st="5" end="5"/>
                                            </p:txEl>
                                          </p:spTgt>
                                        </p:tgtEl>
                                      </p:cBhvr>
                                    </p:animEffect>
                                  </p:childTnLst>
                                  <p:subTnLst>
                                    <p:animClr clrSpc="rgb" dir="cw">
                                      <p:cBhvr override="childStyle">
                                        <p:cTn dur="1" fill="hold" display="0" masterRel="nextClick" afterEffect="1"/>
                                        <p:tgtEl>
                                          <p:spTgt spid="34819">
                                            <p:txEl>
                                              <p:pRg st="5" end="5"/>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box(in)">
                                      <p:cBhvr>
                                        <p:cTn id="37" dur="1000"/>
                                        <p:tgtEl>
                                          <p:spTgt spid="34819">
                                            <p:txEl>
                                              <p:pRg st="6" end="6"/>
                                            </p:txEl>
                                          </p:spTgt>
                                        </p:tgtEl>
                                      </p:cBhvr>
                                    </p:animEffect>
                                  </p:childTnLst>
                                  <p:subTnLst>
                                    <p:animClr clrSpc="rgb" dir="cw">
                                      <p:cBhvr override="childStyle">
                                        <p:cTn dur="1" fill="hold" display="0" masterRel="nextClick" afterEffect="1"/>
                                        <p:tgtEl>
                                          <p:spTgt spid="34819">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1143000"/>
            <a:ext cx="7467600" cy="1143000"/>
          </a:xfrm>
        </p:spPr>
        <p:txBody>
          <a:bodyPr/>
          <a:lstStyle/>
          <a:p>
            <a:r>
              <a:rPr lang="en-US" sz="4800" smtClean="0"/>
              <a:t>Okay, Now What?</a:t>
            </a:r>
            <a:r>
              <a:rPr lang="en-US" sz="4800" smtClean="0">
                <a:solidFill>
                  <a:schemeClr val="hlink"/>
                </a:solidFill>
              </a:rPr>
              <a:t/>
            </a:r>
            <a:br>
              <a:rPr lang="en-US" sz="4800" smtClean="0">
                <a:solidFill>
                  <a:schemeClr val="hlink"/>
                </a:solidFill>
              </a:rPr>
            </a:br>
            <a:r>
              <a:rPr lang="en-US" sz="4800" smtClean="0">
                <a:solidFill>
                  <a:schemeClr val="hlink"/>
                </a:solidFill>
              </a:rPr>
              <a:t>   </a:t>
            </a:r>
            <a:r>
              <a:rPr lang="en-US" sz="4000" b="1" smtClean="0">
                <a:solidFill>
                  <a:srgbClr val="008000"/>
                </a:solidFill>
              </a:rPr>
              <a:t>Some Recommendations. . . . .</a:t>
            </a:r>
          </a:p>
        </p:txBody>
      </p:sp>
      <p:sp>
        <p:nvSpPr>
          <p:cNvPr id="36867" name="Rectangle 3"/>
          <p:cNvSpPr>
            <a:spLocks noGrp="1" noChangeArrowheads="1"/>
          </p:cNvSpPr>
          <p:nvPr>
            <p:ph type="body" idx="1"/>
          </p:nvPr>
        </p:nvSpPr>
        <p:spPr>
          <a:xfrm>
            <a:off x="685800" y="2590800"/>
            <a:ext cx="7772400" cy="3671888"/>
          </a:xfrm>
        </p:spPr>
        <p:txBody>
          <a:bodyPr/>
          <a:lstStyle/>
          <a:p>
            <a:r>
              <a:rPr lang="en-US" smtClean="0"/>
              <a:t>Link Career Technical instruction to a career theme</a:t>
            </a:r>
          </a:p>
          <a:p>
            <a:pPr>
              <a:buFontTx/>
              <a:buNone/>
            </a:pPr>
            <a:endParaRPr lang="en-US" sz="1000" smtClean="0"/>
          </a:p>
          <a:p>
            <a:r>
              <a:rPr lang="en-US" smtClean="0"/>
              <a:t>Strengthen the senior year</a:t>
            </a:r>
          </a:p>
          <a:p>
            <a:pPr>
              <a:buFontTx/>
              <a:buNone/>
            </a:pPr>
            <a:endParaRPr lang="en-US" sz="1000" smtClean="0"/>
          </a:p>
          <a:p>
            <a:r>
              <a:rPr lang="en-US" smtClean="0"/>
              <a:t>Make sure instruction relates to the students’ career interests and aspirations</a:t>
            </a:r>
          </a:p>
          <a:p>
            <a:endParaRPr lang="en-US" smtClean="0"/>
          </a:p>
        </p:txBody>
      </p:sp>
      <p:pic>
        <p:nvPicPr>
          <p:cNvPr id="24580" name="Picture 5"/>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ox(in)">
                                      <p:cBhvr>
                                        <p:cTn id="7" dur="1000"/>
                                        <p:tgtEl>
                                          <p:spTgt spid="36867">
                                            <p:txEl>
                                              <p:pRg st="0" end="0"/>
                                            </p:txEl>
                                          </p:spTgt>
                                        </p:tgtEl>
                                      </p:cBhvr>
                                    </p:animEffect>
                                  </p:childTnLst>
                                  <p:subTnLst>
                                    <p:animClr clrSpc="rgb" dir="cw">
                                      <p:cBhvr override="childStyle">
                                        <p:cTn dur="1" fill="hold" display="0" masterRel="nextClick" afterEffect="1"/>
                                        <p:tgtEl>
                                          <p:spTgt spid="36867">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box(in)">
                                      <p:cBhvr>
                                        <p:cTn id="12" dur="1000"/>
                                        <p:tgtEl>
                                          <p:spTgt spid="36867">
                                            <p:txEl>
                                              <p:pRg st="2" end="2"/>
                                            </p:txEl>
                                          </p:spTgt>
                                        </p:tgtEl>
                                      </p:cBhvr>
                                    </p:animEffect>
                                  </p:childTnLst>
                                  <p:subTnLst>
                                    <p:animClr clrSpc="rgb" dir="cw">
                                      <p:cBhvr override="childStyle">
                                        <p:cTn dur="1" fill="hold" display="0" masterRel="nextClick" afterEffect="1"/>
                                        <p:tgtEl>
                                          <p:spTgt spid="36867">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box(in)">
                                      <p:cBhvr>
                                        <p:cTn id="17" dur="1000"/>
                                        <p:tgtEl>
                                          <p:spTgt spid="36867">
                                            <p:txEl>
                                              <p:pRg st="4" end="4"/>
                                            </p:txEl>
                                          </p:spTgt>
                                        </p:tgtEl>
                                      </p:cBhvr>
                                    </p:animEffect>
                                  </p:childTnLst>
                                  <p:subTnLst>
                                    <p:animClr clrSpc="rgb" dir="cw">
                                      <p:cBhvr override="childStyle">
                                        <p:cTn dur="1" fill="hold" display="0" masterRel="nextClick" afterEffect="1"/>
                                        <p:tgtEl>
                                          <p:spTgt spid="36867">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930275"/>
            <a:ext cx="7485063" cy="1143000"/>
          </a:xfrm>
        </p:spPr>
        <p:txBody>
          <a:bodyPr/>
          <a:lstStyle/>
          <a:p>
            <a:r>
              <a:rPr lang="en-US" smtClean="0"/>
              <a:t>Benefits</a:t>
            </a:r>
          </a:p>
        </p:txBody>
      </p:sp>
      <p:sp>
        <p:nvSpPr>
          <p:cNvPr id="25603" name="Rectangle 3"/>
          <p:cNvSpPr>
            <a:spLocks noGrp="1" noChangeArrowheads="1"/>
          </p:cNvSpPr>
          <p:nvPr>
            <p:ph type="body" idx="1"/>
          </p:nvPr>
        </p:nvSpPr>
        <p:spPr>
          <a:xfrm>
            <a:off x="1219200" y="2147888"/>
            <a:ext cx="7239000" cy="4114800"/>
          </a:xfrm>
        </p:spPr>
        <p:txBody>
          <a:bodyPr/>
          <a:lstStyle/>
          <a:p>
            <a:r>
              <a:rPr lang="en-US" smtClean="0"/>
              <a:t>Learners</a:t>
            </a:r>
          </a:p>
          <a:p>
            <a:r>
              <a:rPr lang="en-US" smtClean="0"/>
              <a:t>Faculty/Teachers</a:t>
            </a:r>
          </a:p>
          <a:p>
            <a:r>
              <a:rPr lang="en-US" smtClean="0"/>
              <a:t>Schools/Colleges</a:t>
            </a:r>
          </a:p>
          <a:p>
            <a:r>
              <a:rPr lang="en-US" smtClean="0"/>
              <a:t>Parents</a:t>
            </a:r>
          </a:p>
          <a:p>
            <a:r>
              <a:rPr lang="en-US" smtClean="0"/>
              <a:t>Business</a:t>
            </a:r>
          </a:p>
          <a:p>
            <a:r>
              <a:rPr lang="en-US" smtClean="0"/>
              <a:t>Postsecondary</a:t>
            </a:r>
          </a:p>
          <a:p>
            <a:r>
              <a:rPr lang="en-US" smtClean="0"/>
              <a:t>Counselors</a:t>
            </a:r>
          </a:p>
          <a:p>
            <a:endParaRPr lang="en-US" smtClean="0"/>
          </a:p>
        </p:txBody>
      </p:sp>
      <p:pic>
        <p:nvPicPr>
          <p:cNvPr id="25604" name="Picture 5"/>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930275"/>
            <a:ext cx="7485063" cy="1143000"/>
          </a:xfrm>
        </p:spPr>
        <p:txBody>
          <a:bodyPr/>
          <a:lstStyle/>
          <a:p>
            <a:r>
              <a:rPr lang="en-US" smtClean="0"/>
              <a:t> Resources</a:t>
            </a:r>
          </a:p>
        </p:txBody>
      </p:sp>
      <p:sp>
        <p:nvSpPr>
          <p:cNvPr id="26627" name="Rectangle 3"/>
          <p:cNvSpPr>
            <a:spLocks noGrp="1" noChangeArrowheads="1"/>
          </p:cNvSpPr>
          <p:nvPr>
            <p:ph type="body" idx="1"/>
          </p:nvPr>
        </p:nvSpPr>
        <p:spPr/>
        <p:txBody>
          <a:bodyPr/>
          <a:lstStyle/>
          <a:p>
            <a:pPr>
              <a:lnSpc>
                <a:spcPct val="80000"/>
              </a:lnSpc>
            </a:pPr>
            <a:r>
              <a:rPr lang="en-US" sz="2800" smtClean="0">
                <a:hlinkClick r:id="rId3"/>
              </a:rPr>
              <a:t>www.careerclusters.org</a:t>
            </a:r>
            <a:endParaRPr lang="en-US" sz="2800" smtClean="0"/>
          </a:p>
          <a:p>
            <a:pPr lvl="1">
              <a:lnSpc>
                <a:spcPct val="80000"/>
              </a:lnSpc>
            </a:pPr>
            <a:r>
              <a:rPr lang="en-US" sz="2000" smtClean="0"/>
              <a:t>Preferred Product/Technical Assistance Providers</a:t>
            </a:r>
          </a:p>
          <a:p>
            <a:pPr lvl="1">
              <a:lnSpc>
                <a:spcPct val="80000"/>
              </a:lnSpc>
            </a:pPr>
            <a:r>
              <a:rPr lang="en-US" sz="2000" smtClean="0"/>
              <a:t>Brochures</a:t>
            </a:r>
          </a:p>
          <a:p>
            <a:pPr lvl="1">
              <a:lnSpc>
                <a:spcPct val="80000"/>
              </a:lnSpc>
            </a:pPr>
            <a:r>
              <a:rPr lang="en-US" sz="2000" smtClean="0"/>
              <a:t>Career Clusters Resources CD</a:t>
            </a:r>
          </a:p>
          <a:p>
            <a:pPr lvl="1">
              <a:lnSpc>
                <a:spcPct val="80000"/>
              </a:lnSpc>
            </a:pPr>
            <a:r>
              <a:rPr lang="en-US" sz="2000" smtClean="0"/>
              <a:t>Posters</a:t>
            </a:r>
          </a:p>
          <a:p>
            <a:pPr lvl="1">
              <a:lnSpc>
                <a:spcPct val="80000"/>
              </a:lnSpc>
            </a:pPr>
            <a:r>
              <a:rPr lang="en-US" sz="2000" smtClean="0"/>
              <a:t>Pathway Models </a:t>
            </a:r>
          </a:p>
          <a:p>
            <a:pPr lvl="1">
              <a:lnSpc>
                <a:spcPct val="80000"/>
              </a:lnSpc>
            </a:pPr>
            <a:r>
              <a:rPr lang="en-US" sz="2000" smtClean="0"/>
              <a:t>Plans of Study</a:t>
            </a:r>
            <a:endParaRPr lang="en-US" sz="1800" i="1" smtClean="0"/>
          </a:p>
          <a:p>
            <a:pPr lvl="1">
              <a:lnSpc>
                <a:spcPct val="80000"/>
              </a:lnSpc>
            </a:pPr>
            <a:r>
              <a:rPr lang="en-US" sz="2000" smtClean="0"/>
              <a:t>Interest Inventory </a:t>
            </a:r>
          </a:p>
          <a:p>
            <a:pPr lvl="1">
              <a:lnSpc>
                <a:spcPct val="80000"/>
              </a:lnSpc>
            </a:pPr>
            <a:r>
              <a:rPr lang="en-US" sz="2000" smtClean="0"/>
              <a:t>Tour Guide</a:t>
            </a:r>
          </a:p>
          <a:p>
            <a:pPr lvl="1">
              <a:lnSpc>
                <a:spcPct val="80000"/>
              </a:lnSpc>
            </a:pPr>
            <a:r>
              <a:rPr lang="en-US" sz="2000" smtClean="0"/>
              <a:t>Career Clusters Journey</a:t>
            </a:r>
          </a:p>
          <a:p>
            <a:pPr>
              <a:lnSpc>
                <a:spcPct val="80000"/>
              </a:lnSpc>
            </a:pPr>
            <a:r>
              <a:rPr lang="en-US" sz="2800" smtClean="0"/>
              <a:t>Annual Career Clusters Institute</a:t>
            </a:r>
          </a:p>
          <a:p>
            <a:pPr>
              <a:lnSpc>
                <a:spcPct val="80000"/>
              </a:lnSpc>
            </a:pPr>
            <a:r>
              <a:rPr lang="en-US" sz="2800" smtClean="0">
                <a:hlinkClick r:id="rId4"/>
              </a:rPr>
              <a:t>www.careervoyages.com</a:t>
            </a:r>
            <a:endParaRPr lang="en-US" sz="2800" smtClean="0"/>
          </a:p>
          <a:p>
            <a:pPr>
              <a:lnSpc>
                <a:spcPct val="80000"/>
              </a:lnSpc>
            </a:pPr>
            <a:endParaRPr lang="en-US" sz="2400" smtClean="0"/>
          </a:p>
        </p:txBody>
      </p:sp>
      <p:pic>
        <p:nvPicPr>
          <p:cNvPr id="26628" name="Picture 5"/>
          <p:cNvPicPr>
            <a:picLocks noChangeAspect="1" noChangeArrowheads="1"/>
          </p:cNvPicPr>
          <p:nvPr/>
        </p:nvPicPr>
        <p:blipFill>
          <a:blip r:embed="rId5"/>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930275"/>
            <a:ext cx="7485063" cy="1143000"/>
          </a:xfrm>
        </p:spPr>
        <p:txBody>
          <a:bodyPr/>
          <a:lstStyle/>
          <a:p>
            <a:r>
              <a:rPr lang="en-US" smtClean="0"/>
              <a:t>The Journey Begins …</a:t>
            </a:r>
          </a:p>
        </p:txBody>
      </p:sp>
      <p:sp>
        <p:nvSpPr>
          <p:cNvPr id="27651" name="Rectangle 3"/>
          <p:cNvSpPr>
            <a:spLocks noGrp="1" noChangeArrowheads="1"/>
          </p:cNvSpPr>
          <p:nvPr>
            <p:ph type="body" idx="1"/>
          </p:nvPr>
        </p:nvSpPr>
        <p:spPr>
          <a:xfrm>
            <a:off x="685800" y="2147888"/>
            <a:ext cx="7772400" cy="2136775"/>
          </a:xfrm>
        </p:spPr>
        <p:txBody>
          <a:bodyPr/>
          <a:lstStyle/>
          <a:p>
            <a:r>
              <a:rPr lang="en-US" smtClean="0"/>
              <a:t>A journey of a thousand miles begins with a single step.</a:t>
            </a:r>
          </a:p>
          <a:p>
            <a:endParaRPr lang="en-US" smtClean="0">
              <a:hlinkClick r:id="rId2"/>
            </a:endParaRPr>
          </a:p>
          <a:p>
            <a:pPr>
              <a:buFontTx/>
              <a:buNone/>
            </a:pPr>
            <a:r>
              <a:rPr lang="en-US" sz="1800" b="1" smtClean="0">
                <a:hlinkClick r:id="rId2"/>
              </a:rPr>
              <a:t>Lao-tzu</a:t>
            </a:r>
            <a:r>
              <a:rPr lang="en-US" sz="1800" b="1" smtClean="0"/>
              <a:t> (604 BC - 531 BC)</a:t>
            </a:r>
            <a:r>
              <a:rPr lang="en-US" sz="1800" smtClean="0"/>
              <a:t>, </a:t>
            </a:r>
            <a:r>
              <a:rPr lang="en-US" sz="1800" i="1" smtClean="0"/>
              <a:t>The Way of Lao-tzu</a:t>
            </a:r>
            <a:r>
              <a:rPr lang="en-US" sz="1800" smtClean="0"/>
              <a:t> </a:t>
            </a:r>
          </a:p>
          <a:p>
            <a:pPr>
              <a:buFontTx/>
              <a:buNone/>
            </a:pPr>
            <a:endParaRPr lang="en-US" smtClean="0"/>
          </a:p>
        </p:txBody>
      </p:sp>
      <p:pic>
        <p:nvPicPr>
          <p:cNvPr id="27652" name="Picture 4" descr="PE07505_[2]"/>
          <p:cNvPicPr>
            <a:picLocks noChangeAspect="1" noChangeArrowheads="1"/>
          </p:cNvPicPr>
          <p:nvPr/>
        </p:nvPicPr>
        <p:blipFill>
          <a:blip r:embed="rId3"/>
          <a:srcRect/>
          <a:stretch>
            <a:fillRect/>
          </a:stretch>
        </p:blipFill>
        <p:spPr bwMode="auto">
          <a:xfrm>
            <a:off x="5334000" y="3886200"/>
            <a:ext cx="3392488" cy="2730500"/>
          </a:xfrm>
          <a:prstGeom prst="rect">
            <a:avLst/>
          </a:prstGeom>
          <a:noFill/>
          <a:ln w="9525">
            <a:noFill/>
            <a:miter lim="800000"/>
            <a:headEnd/>
            <a:tailEnd/>
          </a:ln>
        </p:spPr>
      </p:pic>
      <p:pic>
        <p:nvPicPr>
          <p:cNvPr id="27653" name="Picture 6"/>
          <p:cNvPicPr>
            <a:picLocks noChangeAspect="1" noChangeArrowheads="1"/>
          </p:cNvPicPr>
          <p:nvPr/>
        </p:nvPicPr>
        <p:blipFill>
          <a:blip r:embed="rId4"/>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2" name="Picture 4" descr="MCj01052220000[1]"/>
          <p:cNvPicPr>
            <a:picLocks noChangeAspect="1" noChangeArrowheads="1"/>
          </p:cNvPicPr>
          <p:nvPr/>
        </p:nvPicPr>
        <p:blipFill>
          <a:blip r:embed="rId2"/>
          <a:srcRect/>
          <a:stretch>
            <a:fillRect/>
          </a:stretch>
        </p:blipFill>
        <p:spPr bwMode="auto">
          <a:xfrm>
            <a:off x="1676400" y="1524000"/>
            <a:ext cx="5334000" cy="2870200"/>
          </a:xfrm>
          <a:prstGeom prst="rect">
            <a:avLst/>
          </a:prstGeom>
          <a:noFill/>
          <a:ln w="9525">
            <a:noFill/>
            <a:miter lim="800000"/>
            <a:headEnd/>
            <a:tailEnd/>
          </a:ln>
        </p:spPr>
      </p:pic>
      <p:sp>
        <p:nvSpPr>
          <p:cNvPr id="28675" name="Text Box 5"/>
          <p:cNvSpPr txBox="1">
            <a:spLocks noChangeArrowheads="1"/>
          </p:cNvSpPr>
          <p:nvPr/>
        </p:nvSpPr>
        <p:spPr bwMode="auto">
          <a:xfrm>
            <a:off x="2362200" y="4572000"/>
            <a:ext cx="4343400" cy="457200"/>
          </a:xfrm>
          <a:prstGeom prst="rect">
            <a:avLst/>
          </a:prstGeom>
          <a:noFill/>
          <a:ln w="9525">
            <a:noFill/>
            <a:miter lim="800000"/>
            <a:headEnd/>
            <a:tailEnd/>
          </a:ln>
        </p:spPr>
        <p:txBody>
          <a:bodyPr>
            <a:spAutoFit/>
          </a:bodyPr>
          <a:lstStyle/>
          <a:p>
            <a:pPr algn="ctr"/>
            <a:r>
              <a:rPr lang="en-US" sz="2400" b="1"/>
              <a:t>Contact Information:</a:t>
            </a:r>
            <a:endParaRPr lang="en-US" sz="2400"/>
          </a:p>
        </p:txBody>
      </p:sp>
      <p:pic>
        <p:nvPicPr>
          <p:cNvPr id="28676" name="Picture 5"/>
          <p:cNvPicPr>
            <a:picLocks noChangeAspect="1" noChangeArrowheads="1"/>
          </p:cNvPicPr>
          <p:nvPr/>
        </p:nvPicPr>
        <p:blipFill>
          <a:blip r:embed="rId3"/>
          <a:srcRect/>
          <a:stretch>
            <a:fillRect/>
          </a:stretch>
        </p:blipFill>
        <p:spPr bwMode="auto">
          <a:xfrm>
            <a:off x="0" y="0"/>
            <a:ext cx="3429000" cy="990600"/>
          </a:xfrm>
          <a:prstGeom prst="rect">
            <a:avLst/>
          </a:prstGeom>
          <a:noFill/>
          <a:ln w="9525">
            <a:noFill/>
            <a:miter lim="800000"/>
            <a:headEnd/>
            <a:tailEnd/>
          </a:ln>
        </p:spPr>
      </p:pic>
      <p:sp>
        <p:nvSpPr>
          <p:cNvPr id="28677" name="Text Box 6"/>
          <p:cNvSpPr txBox="1">
            <a:spLocks noChangeArrowheads="1"/>
          </p:cNvSpPr>
          <p:nvPr/>
        </p:nvSpPr>
        <p:spPr bwMode="auto">
          <a:xfrm>
            <a:off x="228600" y="5181600"/>
            <a:ext cx="3733800" cy="701675"/>
          </a:xfrm>
          <a:prstGeom prst="rect">
            <a:avLst/>
          </a:prstGeom>
          <a:noFill/>
          <a:ln w="9525">
            <a:noFill/>
            <a:miter lim="800000"/>
            <a:headEnd/>
            <a:tailEnd/>
          </a:ln>
        </p:spPr>
        <p:txBody>
          <a:bodyPr>
            <a:spAutoFit/>
          </a:bodyPr>
          <a:lstStyle/>
          <a:p>
            <a:pPr algn="ctr"/>
            <a:r>
              <a:rPr lang="en-US" sz="2200" b="1"/>
              <a:t>Mark Branger</a:t>
            </a:r>
          </a:p>
          <a:p>
            <a:pPr algn="ctr"/>
            <a:r>
              <a:rPr lang="en-US" b="1"/>
              <a:t>mbranger@huntley.k12.mt.us</a:t>
            </a:r>
          </a:p>
        </p:txBody>
      </p:sp>
      <p:sp>
        <p:nvSpPr>
          <p:cNvPr id="28678" name="Text Box 7"/>
          <p:cNvSpPr txBox="1">
            <a:spLocks noChangeArrowheads="1"/>
          </p:cNvSpPr>
          <p:nvPr/>
        </p:nvSpPr>
        <p:spPr bwMode="auto">
          <a:xfrm>
            <a:off x="5105400" y="5181600"/>
            <a:ext cx="3733800" cy="701675"/>
          </a:xfrm>
          <a:prstGeom prst="rect">
            <a:avLst/>
          </a:prstGeom>
          <a:noFill/>
          <a:ln w="9525">
            <a:noFill/>
            <a:miter lim="800000"/>
            <a:headEnd/>
            <a:tailEnd/>
          </a:ln>
        </p:spPr>
        <p:txBody>
          <a:bodyPr>
            <a:spAutoFit/>
          </a:bodyPr>
          <a:lstStyle/>
          <a:p>
            <a:pPr algn="ctr"/>
            <a:r>
              <a:rPr lang="en-US" sz="2200" b="1"/>
              <a:t>Cheryl Graham</a:t>
            </a:r>
          </a:p>
          <a:p>
            <a:pPr algn="ctr"/>
            <a:r>
              <a:rPr lang="en-US" b="1"/>
              <a:t>cgraham@nemontel.net</a:t>
            </a:r>
          </a:p>
        </p:txBody>
      </p:sp>
      <p:sp>
        <p:nvSpPr>
          <p:cNvPr id="28679" name="Text Box 8"/>
          <p:cNvSpPr txBox="1">
            <a:spLocks noChangeArrowheads="1"/>
          </p:cNvSpPr>
          <p:nvPr/>
        </p:nvSpPr>
        <p:spPr bwMode="auto">
          <a:xfrm>
            <a:off x="2133600" y="6096000"/>
            <a:ext cx="5105400" cy="519113"/>
          </a:xfrm>
          <a:prstGeom prst="rect">
            <a:avLst/>
          </a:prstGeom>
          <a:noFill/>
          <a:ln w="9525">
            <a:noFill/>
            <a:miter lim="800000"/>
            <a:headEnd/>
            <a:tailEnd/>
          </a:ln>
        </p:spPr>
        <p:txBody>
          <a:bodyPr>
            <a:spAutoFit/>
          </a:bodyPr>
          <a:lstStyle/>
          <a:p>
            <a:pPr algn="ctr">
              <a:spcBef>
                <a:spcPct val="50000"/>
              </a:spcBef>
            </a:pPr>
            <a:r>
              <a:rPr lang="en-US" sz="2800"/>
              <a:t>www.montanaacte.org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93572"/>
                                        </p:tgtEl>
                                        <p:attrNameLst>
                                          <p:attrName>style.visibility</p:attrName>
                                        </p:attrNameLst>
                                      </p:cBhvr>
                                      <p:to>
                                        <p:strVal val="visible"/>
                                      </p:to>
                                    </p:set>
                                    <p:animEffect transition="in" filter="wipe(down)">
                                      <p:cBhvr>
                                        <p:cTn id="7" dur="290">
                                          <p:stCondLst>
                                            <p:cond delay="0"/>
                                          </p:stCondLst>
                                        </p:cTn>
                                        <p:tgtEl>
                                          <p:spTgt spid="493572"/>
                                        </p:tgtEl>
                                      </p:cBhvr>
                                    </p:animEffect>
                                    <p:anim calcmode="lin" valueType="num">
                                      <p:cBhvr>
                                        <p:cTn id="8" dur="911" tmFilter="0,0; 0.14,0.36; 0.43,0.73; 0.71,0.91; 1.0,1.0">
                                          <p:stCondLst>
                                            <p:cond delay="0"/>
                                          </p:stCondLst>
                                        </p:cTn>
                                        <p:tgtEl>
                                          <p:spTgt spid="49357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9357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9357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9357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93572"/>
                                        </p:tgtEl>
                                        <p:attrNameLst>
                                          <p:attrName>ppt_y</p:attrName>
                                        </p:attrNameLst>
                                      </p:cBhvr>
                                      <p:tavLst>
                                        <p:tav tm="0" fmla="#ppt_y-sin(pi*$)/81">
                                          <p:val>
                                            <p:fltVal val="0"/>
                                          </p:val>
                                        </p:tav>
                                        <p:tav tm="100000">
                                          <p:val>
                                            <p:fltVal val="1"/>
                                          </p:val>
                                        </p:tav>
                                      </p:tavLst>
                                    </p:anim>
                                    <p:animScale>
                                      <p:cBhvr>
                                        <p:cTn id="13" dur="13">
                                          <p:stCondLst>
                                            <p:cond delay="325"/>
                                          </p:stCondLst>
                                        </p:cTn>
                                        <p:tgtEl>
                                          <p:spTgt spid="493572"/>
                                        </p:tgtEl>
                                      </p:cBhvr>
                                      <p:to x="100000" y="60000"/>
                                    </p:animScale>
                                    <p:animScale>
                                      <p:cBhvr>
                                        <p:cTn id="14" dur="83" decel="50000">
                                          <p:stCondLst>
                                            <p:cond delay="338"/>
                                          </p:stCondLst>
                                        </p:cTn>
                                        <p:tgtEl>
                                          <p:spTgt spid="493572"/>
                                        </p:tgtEl>
                                      </p:cBhvr>
                                      <p:to x="100000" y="100000"/>
                                    </p:animScale>
                                    <p:animScale>
                                      <p:cBhvr>
                                        <p:cTn id="15" dur="13">
                                          <p:stCondLst>
                                            <p:cond delay="656"/>
                                          </p:stCondLst>
                                        </p:cTn>
                                        <p:tgtEl>
                                          <p:spTgt spid="493572"/>
                                        </p:tgtEl>
                                      </p:cBhvr>
                                      <p:to x="100000" y="80000"/>
                                    </p:animScale>
                                    <p:animScale>
                                      <p:cBhvr>
                                        <p:cTn id="16" dur="83" decel="50000">
                                          <p:stCondLst>
                                            <p:cond delay="669"/>
                                          </p:stCondLst>
                                        </p:cTn>
                                        <p:tgtEl>
                                          <p:spTgt spid="493572"/>
                                        </p:tgtEl>
                                      </p:cBhvr>
                                      <p:to x="100000" y="100000"/>
                                    </p:animScale>
                                    <p:animScale>
                                      <p:cBhvr>
                                        <p:cTn id="17" dur="13">
                                          <p:stCondLst>
                                            <p:cond delay="821"/>
                                          </p:stCondLst>
                                        </p:cTn>
                                        <p:tgtEl>
                                          <p:spTgt spid="493572"/>
                                        </p:tgtEl>
                                      </p:cBhvr>
                                      <p:to x="100000" y="90000"/>
                                    </p:animScale>
                                    <p:animScale>
                                      <p:cBhvr>
                                        <p:cTn id="18" dur="83" decel="50000">
                                          <p:stCondLst>
                                            <p:cond delay="834"/>
                                          </p:stCondLst>
                                        </p:cTn>
                                        <p:tgtEl>
                                          <p:spTgt spid="493572"/>
                                        </p:tgtEl>
                                      </p:cBhvr>
                                      <p:to x="100000" y="100000"/>
                                    </p:animScale>
                                    <p:animScale>
                                      <p:cBhvr>
                                        <p:cTn id="19" dur="13">
                                          <p:stCondLst>
                                            <p:cond delay="904"/>
                                          </p:stCondLst>
                                        </p:cTn>
                                        <p:tgtEl>
                                          <p:spTgt spid="493572"/>
                                        </p:tgtEl>
                                      </p:cBhvr>
                                      <p:to x="100000" y="95000"/>
                                    </p:animScale>
                                    <p:animScale>
                                      <p:cBhvr>
                                        <p:cTn id="20" dur="83" decel="50000">
                                          <p:stCondLst>
                                            <p:cond delay="917"/>
                                          </p:stCondLst>
                                        </p:cTn>
                                        <p:tgtEl>
                                          <p:spTgt spid="4935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What is CTE?</a:t>
            </a:r>
          </a:p>
        </p:txBody>
      </p:sp>
      <p:sp>
        <p:nvSpPr>
          <p:cNvPr id="29699" name="Rectangle 3"/>
          <p:cNvSpPr>
            <a:spLocks noGrp="1" noChangeArrowheads="1"/>
          </p:cNvSpPr>
          <p:nvPr>
            <p:ph type="body" idx="1"/>
          </p:nvPr>
        </p:nvSpPr>
        <p:spPr>
          <a:xfrm>
            <a:off x="685800" y="2438400"/>
            <a:ext cx="7772400" cy="3581400"/>
          </a:xfrm>
        </p:spPr>
        <p:txBody>
          <a:bodyPr/>
          <a:lstStyle/>
          <a:p>
            <a:pPr>
              <a:lnSpc>
                <a:spcPct val="90000"/>
              </a:lnSpc>
            </a:pPr>
            <a:r>
              <a:rPr lang="en-US" sz="2400" smtClean="0"/>
              <a:t>Change in definition to eliminate the focus on sub-baccalaureate careers (does not impact $)</a:t>
            </a:r>
          </a:p>
          <a:p>
            <a:pPr>
              <a:lnSpc>
                <a:spcPct val="90000"/>
              </a:lnSpc>
            </a:pPr>
            <a:r>
              <a:rPr lang="en-US" sz="2400" smtClean="0"/>
              <a:t>Dual preparation for postsecondary education </a:t>
            </a:r>
            <a:r>
              <a:rPr lang="en-US" sz="2400" b="1" smtClean="0"/>
              <a:t>and </a:t>
            </a:r>
            <a:r>
              <a:rPr lang="en-US" sz="2400" smtClean="0"/>
              <a:t>employment</a:t>
            </a:r>
          </a:p>
          <a:p>
            <a:pPr>
              <a:lnSpc>
                <a:spcPct val="90000"/>
              </a:lnSpc>
            </a:pPr>
            <a:r>
              <a:rPr lang="en-US" sz="2400" smtClean="0"/>
              <a:t>Not just ‘job’ preparation but ‘academic and technical’ preparation</a:t>
            </a:r>
          </a:p>
          <a:p>
            <a:pPr>
              <a:lnSpc>
                <a:spcPct val="90000"/>
              </a:lnSpc>
            </a:pPr>
            <a:r>
              <a:rPr lang="en-US" sz="2400" smtClean="0"/>
              <a:t>Increased emphasis on attainment of a technical skill proficiency, degree, certificate or credential</a:t>
            </a:r>
          </a:p>
        </p:txBody>
      </p:sp>
      <p:pic>
        <p:nvPicPr>
          <p:cNvPr id="29700" name="Picture 4"/>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Local Plans</a:t>
            </a:r>
          </a:p>
        </p:txBody>
      </p:sp>
      <p:sp>
        <p:nvSpPr>
          <p:cNvPr id="30723" name="Rectangle 3"/>
          <p:cNvSpPr>
            <a:spLocks noGrp="1" noChangeArrowheads="1"/>
          </p:cNvSpPr>
          <p:nvPr>
            <p:ph type="body" idx="1"/>
          </p:nvPr>
        </p:nvSpPr>
        <p:spPr/>
        <p:txBody>
          <a:bodyPr/>
          <a:lstStyle/>
          <a:p>
            <a:r>
              <a:rPr lang="en-US" sz="2800" smtClean="0"/>
              <a:t>Provide at least one CTE program of study</a:t>
            </a:r>
          </a:p>
          <a:p>
            <a:r>
              <a:rPr lang="en-US" sz="2800" smtClean="0"/>
              <a:t>Describe how local recipients will encourage students to take “rigorous and challenging” core academic courses</a:t>
            </a:r>
          </a:p>
          <a:p>
            <a:r>
              <a:rPr lang="en-US" sz="2800" smtClean="0"/>
              <a:t>Programs aligned to rigorous technical standards</a:t>
            </a:r>
          </a:p>
          <a:p>
            <a:r>
              <a:rPr lang="en-US" sz="2800" smtClean="0"/>
              <a:t>All aspects of the industry</a:t>
            </a:r>
          </a:p>
          <a:p>
            <a:r>
              <a:rPr lang="en-US" sz="2800" smtClean="0"/>
              <a:t>Size, scope and quality</a:t>
            </a:r>
          </a:p>
        </p:txBody>
      </p:sp>
      <p:pic>
        <p:nvPicPr>
          <p:cNvPr id="30724" name="Picture 4"/>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533400" y="930275"/>
            <a:ext cx="8610600" cy="1143000"/>
          </a:xfrm>
        </p:spPr>
        <p:txBody>
          <a:bodyPr/>
          <a:lstStyle/>
          <a:p>
            <a:r>
              <a:rPr lang="en-US" sz="4000" smtClean="0"/>
              <a:t>How Were Career Clusters Developed?</a:t>
            </a:r>
          </a:p>
        </p:txBody>
      </p:sp>
      <p:sp>
        <p:nvSpPr>
          <p:cNvPr id="5123" name="Rectangle 3"/>
          <p:cNvSpPr>
            <a:spLocks noGrp="1" noChangeArrowheads="1"/>
          </p:cNvSpPr>
          <p:nvPr>
            <p:ph type="body" idx="4294967295"/>
          </p:nvPr>
        </p:nvSpPr>
        <p:spPr/>
        <p:txBody>
          <a:bodyPr/>
          <a:lstStyle/>
          <a:p>
            <a:pPr>
              <a:lnSpc>
                <a:spcPct val="90000"/>
              </a:lnSpc>
            </a:pPr>
            <a:r>
              <a:rPr lang="en-US" sz="2800" smtClean="0"/>
              <a:t>U.S. Department of Education</a:t>
            </a:r>
          </a:p>
          <a:p>
            <a:pPr>
              <a:lnSpc>
                <a:spcPct val="90000"/>
              </a:lnSpc>
            </a:pPr>
            <a:r>
              <a:rPr lang="en-US" sz="2800" smtClean="0"/>
              <a:t>National Association of State Directors of Career Technical Education Consortium</a:t>
            </a:r>
          </a:p>
          <a:p>
            <a:pPr>
              <a:lnSpc>
                <a:spcPct val="90000"/>
              </a:lnSpc>
            </a:pPr>
            <a:r>
              <a:rPr lang="en-US" sz="2800" smtClean="0"/>
              <a:t>National Advisory Committees</a:t>
            </a:r>
          </a:p>
          <a:p>
            <a:pPr lvl="1">
              <a:lnSpc>
                <a:spcPct val="90000"/>
              </a:lnSpc>
            </a:pPr>
            <a:r>
              <a:rPr lang="en-US" sz="2400" smtClean="0"/>
              <a:t>Business and Industry</a:t>
            </a:r>
          </a:p>
          <a:p>
            <a:pPr lvl="1">
              <a:lnSpc>
                <a:spcPct val="90000"/>
              </a:lnSpc>
            </a:pPr>
            <a:r>
              <a:rPr lang="en-US" sz="2400" smtClean="0"/>
              <a:t>Labor</a:t>
            </a:r>
          </a:p>
          <a:p>
            <a:pPr lvl="1">
              <a:lnSpc>
                <a:spcPct val="90000"/>
              </a:lnSpc>
            </a:pPr>
            <a:r>
              <a:rPr lang="en-US" sz="2400" smtClean="0"/>
              <a:t>Government</a:t>
            </a:r>
          </a:p>
          <a:p>
            <a:pPr lvl="1">
              <a:lnSpc>
                <a:spcPct val="90000"/>
              </a:lnSpc>
            </a:pPr>
            <a:r>
              <a:rPr lang="en-US" sz="2400" smtClean="0"/>
              <a:t>Education (secondary and postsecondary)</a:t>
            </a:r>
          </a:p>
          <a:p>
            <a:pPr>
              <a:lnSpc>
                <a:spcPct val="90000"/>
              </a:lnSpc>
              <a:buFontTx/>
              <a:buNone/>
            </a:pPr>
            <a:r>
              <a:rPr lang="en-US" sz="2800" smtClean="0"/>
              <a:t> </a:t>
            </a:r>
          </a:p>
          <a:p>
            <a:pPr>
              <a:lnSpc>
                <a:spcPct val="90000"/>
              </a:lnSpc>
            </a:pPr>
            <a:endParaRPr lang="en-US" sz="2800" smtClean="0"/>
          </a:p>
        </p:txBody>
      </p:sp>
      <p:pic>
        <p:nvPicPr>
          <p:cNvPr id="5124" name="Picture 1028"/>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09600" y="930275"/>
            <a:ext cx="7408863" cy="1143000"/>
          </a:xfrm>
        </p:spPr>
        <p:txBody>
          <a:bodyPr/>
          <a:lstStyle/>
          <a:p>
            <a:r>
              <a:rPr lang="en-US" sz="4800" smtClean="0"/>
              <a:t>Career Clusters: Tool</a:t>
            </a:r>
          </a:p>
        </p:txBody>
      </p:sp>
      <p:sp>
        <p:nvSpPr>
          <p:cNvPr id="80899" name="Rectangle 3"/>
          <p:cNvSpPr>
            <a:spLocks noGrp="1" noChangeArrowheads="1"/>
          </p:cNvSpPr>
          <p:nvPr>
            <p:ph type="body" idx="4294967295"/>
          </p:nvPr>
        </p:nvSpPr>
        <p:spPr>
          <a:xfrm>
            <a:off x="685800" y="2147888"/>
            <a:ext cx="8153400" cy="4114800"/>
          </a:xfrm>
        </p:spPr>
        <p:txBody>
          <a:bodyPr/>
          <a:lstStyle/>
          <a:p>
            <a:pPr>
              <a:buSzPct val="200000"/>
              <a:buFontTx/>
              <a:buNone/>
            </a:pPr>
            <a:r>
              <a:rPr lang="en-US" smtClean="0"/>
              <a:t>for a seamless educational system that:</a:t>
            </a:r>
          </a:p>
          <a:p>
            <a:pPr lvl="1"/>
            <a:r>
              <a:rPr lang="en-US" smtClean="0"/>
              <a:t>Blends rigorous academic/technical preparation</a:t>
            </a:r>
          </a:p>
          <a:p>
            <a:pPr lvl="1"/>
            <a:r>
              <a:rPr lang="en-US" smtClean="0"/>
              <a:t>Provides career planning</a:t>
            </a:r>
          </a:p>
          <a:p>
            <a:pPr lvl="1"/>
            <a:r>
              <a:rPr lang="en-US" smtClean="0"/>
              <a:t>Offers options for students to experience all aspects of an industry</a:t>
            </a:r>
          </a:p>
          <a:p>
            <a:pPr lvl="1"/>
            <a:r>
              <a:rPr lang="en-US" smtClean="0"/>
              <a:t>Facilitates/assists students with transitions</a:t>
            </a:r>
          </a:p>
          <a:p>
            <a:endParaRPr lang="en-US" smtClean="0"/>
          </a:p>
        </p:txBody>
      </p:sp>
      <p:pic>
        <p:nvPicPr>
          <p:cNvPr id="6148" name="Picture 4"/>
          <p:cNvPicPr>
            <a:picLocks noChangeAspect="1" noChangeArrowheads="1"/>
          </p:cNvPicPr>
          <p:nvPr/>
        </p:nvPicPr>
        <p:blipFill>
          <a:blip r:embed="rId3"/>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box(in)">
                                      <p:cBhvr>
                                        <p:cTn id="7" dur="1000"/>
                                        <p:tgtEl>
                                          <p:spTgt spid="80899">
                                            <p:txEl>
                                              <p:pRg st="1" end="1"/>
                                            </p:txEl>
                                          </p:spTgt>
                                        </p:tgtEl>
                                      </p:cBhvr>
                                    </p:animEffect>
                                  </p:childTnLst>
                                  <p:subTnLst>
                                    <p:animClr clrSpc="rgb" dir="cw">
                                      <p:cBhvr override="childStyle">
                                        <p:cTn dur="1" fill="hold" display="0" masterRel="nextClick" afterEffect="1"/>
                                        <p:tgtEl>
                                          <p:spTgt spid="80899">
                                            <p:txEl>
                                              <p:pRg st="1" end="1"/>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box(in)">
                                      <p:cBhvr>
                                        <p:cTn id="12" dur="1000"/>
                                        <p:tgtEl>
                                          <p:spTgt spid="80899">
                                            <p:txEl>
                                              <p:pRg st="2" end="2"/>
                                            </p:txEl>
                                          </p:spTgt>
                                        </p:tgtEl>
                                      </p:cBhvr>
                                    </p:animEffect>
                                  </p:childTnLst>
                                  <p:subTnLst>
                                    <p:animClr clrSpc="rgb" dir="cw">
                                      <p:cBhvr override="childStyle">
                                        <p:cTn dur="1" fill="hold" display="0" masterRel="nextClick" afterEffect="1"/>
                                        <p:tgtEl>
                                          <p:spTgt spid="80899">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animEffect transition="in" filter="box(in)">
                                      <p:cBhvr>
                                        <p:cTn id="17" dur="1000"/>
                                        <p:tgtEl>
                                          <p:spTgt spid="80899">
                                            <p:txEl>
                                              <p:pRg st="3" end="3"/>
                                            </p:txEl>
                                          </p:spTgt>
                                        </p:tgtEl>
                                      </p:cBhvr>
                                    </p:animEffect>
                                  </p:childTnLst>
                                  <p:subTnLst>
                                    <p:animClr clrSpc="rgb" dir="cw">
                                      <p:cBhvr override="childStyle">
                                        <p:cTn dur="1" fill="hold" display="0" masterRel="nextClick" afterEffect="1"/>
                                        <p:tgtEl>
                                          <p:spTgt spid="80899">
                                            <p:txEl>
                                              <p:pRg st="3" end="3"/>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0899">
                                            <p:txEl>
                                              <p:pRg st="4" end="4"/>
                                            </p:txEl>
                                          </p:spTgt>
                                        </p:tgtEl>
                                        <p:attrNameLst>
                                          <p:attrName>style.visibility</p:attrName>
                                        </p:attrNameLst>
                                      </p:cBhvr>
                                      <p:to>
                                        <p:strVal val="visible"/>
                                      </p:to>
                                    </p:set>
                                    <p:animEffect transition="in" filter="box(in)">
                                      <p:cBhvr>
                                        <p:cTn id="22" dur="1000"/>
                                        <p:tgtEl>
                                          <p:spTgt spid="80899">
                                            <p:txEl>
                                              <p:pRg st="4" end="4"/>
                                            </p:txEl>
                                          </p:spTgt>
                                        </p:tgtEl>
                                      </p:cBhvr>
                                    </p:animEffect>
                                  </p:childTnLst>
                                  <p:subTnLst>
                                    <p:animClr clrSpc="rgb" dir="cw">
                                      <p:cBhvr override="childStyle">
                                        <p:cTn dur="1" fill="hold" display="0" masterRel="nextClick" afterEffect="1"/>
                                        <p:tgtEl>
                                          <p:spTgt spid="80899">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930275"/>
            <a:ext cx="7485063" cy="1143000"/>
          </a:xfrm>
        </p:spPr>
        <p:txBody>
          <a:bodyPr/>
          <a:lstStyle/>
          <a:p>
            <a:r>
              <a:rPr lang="en-US" smtClean="0"/>
              <a:t>Career Clusters: Why?</a:t>
            </a:r>
          </a:p>
        </p:txBody>
      </p:sp>
      <p:sp>
        <p:nvSpPr>
          <p:cNvPr id="87043" name="Rectangle 3"/>
          <p:cNvSpPr>
            <a:spLocks noGrp="1" noChangeArrowheads="1"/>
          </p:cNvSpPr>
          <p:nvPr>
            <p:ph type="body" idx="4294967295"/>
          </p:nvPr>
        </p:nvSpPr>
        <p:spPr/>
        <p:txBody>
          <a:bodyPr/>
          <a:lstStyle/>
          <a:p>
            <a:r>
              <a:rPr lang="en-US" sz="2800" smtClean="0"/>
              <a:t>Sources of Competitive Advantage</a:t>
            </a:r>
          </a:p>
          <a:p>
            <a:pPr lvl="1"/>
            <a:r>
              <a:rPr lang="en-US" sz="2400" smtClean="0"/>
              <a:t>Business agility</a:t>
            </a:r>
          </a:p>
          <a:p>
            <a:pPr lvl="1"/>
            <a:r>
              <a:rPr lang="en-US" sz="2400" smtClean="0"/>
              <a:t>Product and process innovation</a:t>
            </a:r>
          </a:p>
          <a:p>
            <a:r>
              <a:rPr lang="en-US" sz="2800" smtClean="0"/>
              <a:t>Transition to New Workplaces (Figure 1)</a:t>
            </a:r>
          </a:p>
          <a:p>
            <a:r>
              <a:rPr lang="en-US" sz="2800" smtClean="0"/>
              <a:t>Careers and Learning</a:t>
            </a:r>
          </a:p>
          <a:p>
            <a:pPr lvl="1"/>
            <a:r>
              <a:rPr lang="en-US" sz="2400" smtClean="0"/>
              <a:t>Vertical and horizontal mobility</a:t>
            </a:r>
          </a:p>
          <a:p>
            <a:pPr lvl="1"/>
            <a:r>
              <a:rPr lang="en-US" sz="2400" smtClean="0"/>
              <a:t>Self-directed career and learning management</a:t>
            </a:r>
          </a:p>
          <a:p>
            <a:pPr>
              <a:buFontTx/>
              <a:buNone/>
            </a:pPr>
            <a:endParaRPr lang="en-US" sz="2800" smtClean="0"/>
          </a:p>
          <a:p>
            <a:pPr>
              <a:buFontTx/>
              <a:buNone/>
            </a:pPr>
            <a:endParaRPr lang="en-US" sz="2800" smtClean="0"/>
          </a:p>
          <a:p>
            <a:endParaRPr lang="en-US" sz="2800" smtClean="0"/>
          </a:p>
        </p:txBody>
      </p:sp>
      <p:pic>
        <p:nvPicPr>
          <p:cNvPr id="7172" name="Picture 1028"/>
          <p:cNvPicPr>
            <a:picLocks noChangeAspect="1" noChangeArrowheads="1"/>
          </p:cNvPicPr>
          <p:nvPr/>
        </p:nvPicPr>
        <p:blipFill>
          <a:blip r:embed="rId3"/>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box(in)">
                                      <p:cBhvr>
                                        <p:cTn id="7" dur="1000"/>
                                        <p:tgtEl>
                                          <p:spTgt spid="87043">
                                            <p:txEl>
                                              <p:pRg st="0" end="0"/>
                                            </p:txEl>
                                          </p:spTgt>
                                        </p:tgtEl>
                                      </p:cBhvr>
                                    </p:animEffect>
                                  </p:childTnLst>
                                  <p:subTnLst>
                                    <p:animClr clrSpc="rgb" dir="cw">
                                      <p:cBhvr override="childStyle">
                                        <p:cTn dur="1" fill="hold" display="0" masterRel="nextClick" afterEffect="1"/>
                                        <p:tgtEl>
                                          <p:spTgt spid="87043">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box(in)">
                                      <p:cBhvr>
                                        <p:cTn id="12" dur="1000"/>
                                        <p:tgtEl>
                                          <p:spTgt spid="87043">
                                            <p:txEl>
                                              <p:pRg st="1" end="1"/>
                                            </p:txEl>
                                          </p:spTgt>
                                        </p:tgtEl>
                                      </p:cBhvr>
                                    </p:animEffect>
                                  </p:childTnLst>
                                  <p:subTnLst>
                                    <p:animClr clrSpc="rgb" dir="cw">
                                      <p:cBhvr override="childStyle">
                                        <p:cTn dur="1" fill="hold" display="0" masterRel="nextClick" afterEffect="1"/>
                                        <p:tgtEl>
                                          <p:spTgt spid="87043">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ox(in)">
                                      <p:cBhvr>
                                        <p:cTn id="17" dur="1000"/>
                                        <p:tgtEl>
                                          <p:spTgt spid="87043">
                                            <p:txEl>
                                              <p:pRg st="2" end="2"/>
                                            </p:txEl>
                                          </p:spTgt>
                                        </p:tgtEl>
                                      </p:cBhvr>
                                    </p:animEffect>
                                  </p:childTnLst>
                                  <p:subTnLst>
                                    <p:animClr clrSpc="rgb" dir="cw">
                                      <p:cBhvr override="childStyle">
                                        <p:cTn dur="1" fill="hold" display="0" masterRel="nextClick" afterEffect="1"/>
                                        <p:tgtEl>
                                          <p:spTgt spid="87043">
                                            <p:txEl>
                                              <p:pRg st="2" end="2"/>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box(in)">
                                      <p:cBhvr>
                                        <p:cTn id="22" dur="1000"/>
                                        <p:tgtEl>
                                          <p:spTgt spid="87043">
                                            <p:txEl>
                                              <p:pRg st="3" end="3"/>
                                            </p:txEl>
                                          </p:spTgt>
                                        </p:tgtEl>
                                      </p:cBhvr>
                                    </p:animEffect>
                                  </p:childTnLst>
                                  <p:subTnLst>
                                    <p:animClr clrSpc="rgb" dir="cw">
                                      <p:cBhvr override="childStyle">
                                        <p:cTn dur="1" fill="hold" display="0" masterRel="nextClick" afterEffect="1"/>
                                        <p:tgtEl>
                                          <p:spTgt spid="87043">
                                            <p:txEl>
                                              <p:pRg st="3" end="3"/>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box(in)">
                                      <p:cBhvr>
                                        <p:cTn id="27" dur="1000"/>
                                        <p:tgtEl>
                                          <p:spTgt spid="87043">
                                            <p:txEl>
                                              <p:pRg st="4" end="4"/>
                                            </p:txEl>
                                          </p:spTgt>
                                        </p:tgtEl>
                                      </p:cBhvr>
                                    </p:animEffect>
                                  </p:childTnLst>
                                  <p:subTnLst>
                                    <p:animClr clrSpc="rgb" dir="cw">
                                      <p:cBhvr override="childStyle">
                                        <p:cTn dur="1" fill="hold" display="0" masterRel="nextClick" afterEffect="1"/>
                                        <p:tgtEl>
                                          <p:spTgt spid="87043">
                                            <p:txEl>
                                              <p:pRg st="4" end="4"/>
                                            </p:txEl>
                                          </p:spTgt>
                                        </p:tgtEl>
                                        <p:attrNameLst>
                                          <p:attrName>ppt_c</p:attrName>
                                        </p:attrNameLst>
                                      </p:cBhvr>
                                      <p:to>
                                        <a:schemeClr val="tx2"/>
                                      </p:to>
                                    </p:animClr>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7043">
                                            <p:txEl>
                                              <p:pRg st="5" end="5"/>
                                            </p:txEl>
                                          </p:spTgt>
                                        </p:tgtEl>
                                        <p:attrNameLst>
                                          <p:attrName>style.visibility</p:attrName>
                                        </p:attrNameLst>
                                      </p:cBhvr>
                                      <p:to>
                                        <p:strVal val="visible"/>
                                      </p:to>
                                    </p:set>
                                    <p:animEffect transition="in" filter="box(in)">
                                      <p:cBhvr>
                                        <p:cTn id="32" dur="1000"/>
                                        <p:tgtEl>
                                          <p:spTgt spid="87043">
                                            <p:txEl>
                                              <p:pRg st="5" end="5"/>
                                            </p:txEl>
                                          </p:spTgt>
                                        </p:tgtEl>
                                      </p:cBhvr>
                                    </p:animEffect>
                                  </p:childTnLst>
                                  <p:subTnLst>
                                    <p:animClr clrSpc="rgb" dir="cw">
                                      <p:cBhvr override="childStyle">
                                        <p:cTn dur="1" fill="hold" display="0" masterRel="nextClick" afterEffect="1"/>
                                        <p:tgtEl>
                                          <p:spTgt spid="87043">
                                            <p:txEl>
                                              <p:pRg st="5" end="5"/>
                                            </p:txEl>
                                          </p:spTgt>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7043">
                                            <p:txEl>
                                              <p:pRg st="6" end="6"/>
                                            </p:txEl>
                                          </p:spTgt>
                                        </p:tgtEl>
                                        <p:attrNameLst>
                                          <p:attrName>style.visibility</p:attrName>
                                        </p:attrNameLst>
                                      </p:cBhvr>
                                      <p:to>
                                        <p:strVal val="visible"/>
                                      </p:to>
                                    </p:set>
                                    <p:animEffect transition="in" filter="box(in)">
                                      <p:cBhvr>
                                        <p:cTn id="37" dur="1000"/>
                                        <p:tgtEl>
                                          <p:spTgt spid="87043">
                                            <p:txEl>
                                              <p:pRg st="6" end="6"/>
                                            </p:txEl>
                                          </p:spTgt>
                                        </p:tgtEl>
                                      </p:cBhvr>
                                    </p:animEffect>
                                  </p:childTnLst>
                                  <p:subTnLst>
                                    <p:animClr clrSpc="rgb" dir="cw">
                                      <p:cBhvr override="childStyle">
                                        <p:cTn dur="1" fill="hold" display="0" masterRel="nextClick" afterEffect="1"/>
                                        <p:tgtEl>
                                          <p:spTgt spid="87043">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46063" y="930275"/>
            <a:ext cx="8516937" cy="1143000"/>
          </a:xfrm>
        </p:spPr>
        <p:txBody>
          <a:bodyPr/>
          <a:lstStyle/>
          <a:p>
            <a:r>
              <a:rPr lang="en-US" sz="3200" smtClean="0"/>
              <a:t>Figure 1: Transition to 21</a:t>
            </a:r>
            <a:r>
              <a:rPr lang="en-US" sz="3200" baseline="30000" smtClean="0"/>
              <a:t>st</a:t>
            </a:r>
            <a:r>
              <a:rPr lang="en-US" sz="3200" smtClean="0"/>
              <a:t> Century Workplaces</a:t>
            </a:r>
          </a:p>
        </p:txBody>
      </p:sp>
      <p:graphicFrame>
        <p:nvGraphicFramePr>
          <p:cNvPr id="105501" name="Group 29"/>
          <p:cNvGraphicFramePr>
            <a:graphicFrameLocks noGrp="1"/>
          </p:cNvGraphicFramePr>
          <p:nvPr>
            <p:ph idx="1"/>
          </p:nvPr>
        </p:nvGraphicFramePr>
        <p:xfrm>
          <a:off x="457200" y="1981200"/>
          <a:ext cx="8305800" cy="4162871"/>
        </p:xfrm>
        <a:graphic>
          <a:graphicData uri="http://schemas.openxmlformats.org/drawingml/2006/table">
            <a:tbl>
              <a:tblPr/>
              <a:tblGrid>
                <a:gridCol w="2735263"/>
                <a:gridCol w="2801937"/>
                <a:gridCol w="2768600"/>
              </a:tblGrid>
              <a:tr h="3667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cs typeface="Tahoma"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ahoma" pitchFamily="34" charset="0"/>
                        </a:rPr>
                        <a:t>From: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Times New Roman" pitchFamily="18" charset="0"/>
                          <a:cs typeface="Tahoma" pitchFamily="34" charset="0"/>
                        </a:rPr>
                        <a:t>To: </a:t>
                      </a:r>
                    </a:p>
                  </a:txBody>
                  <a:tcPr horzOverflow="overflow">
                    <a:lnL>
                      <a:noFill/>
                    </a:lnL>
                    <a:lnR>
                      <a:noFill/>
                    </a:lnR>
                    <a:lnT>
                      <a:noFill/>
                    </a:lnT>
                    <a:lnB>
                      <a:noFill/>
                    </a:lnB>
                    <a:lnTlToBr>
                      <a:noFill/>
                    </a:lnTlToBr>
                    <a:lnBlToTr>
                      <a:noFill/>
                    </a:lnBlToTr>
                    <a:noFill/>
                  </a:tcPr>
                </a:tc>
              </a:tr>
              <a:tr h="4175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Management Functions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Centralized/Separated</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Decentralized/Shared</a:t>
                      </a:r>
                    </a:p>
                  </a:txBody>
                  <a:tcPr horzOverflow="overflow">
                    <a:lnL>
                      <a:noFill/>
                    </a:lnL>
                    <a:lnR>
                      <a:noFill/>
                    </a:lnR>
                    <a:lnT>
                      <a:noFill/>
                    </a:lnT>
                    <a:lnB>
                      <a:noFill/>
                    </a:lnB>
                    <a:lnTlToBr>
                      <a:noFill/>
                    </a:lnTlToBr>
                    <a:lnBlToTr>
                      <a:noFill/>
                    </a:lnBlToTr>
                    <a:noFill/>
                  </a:tcPr>
                </a:tc>
              </a:tr>
              <a:tr h="674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Professional/Technical Knowledge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Centralized/Specialized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Some Workers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Decentralized/Integrated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All Workers</a:t>
                      </a:r>
                    </a:p>
                  </a:txBody>
                  <a:tcPr horzOverflow="overflow">
                    <a:lnL>
                      <a:noFill/>
                    </a:lnL>
                    <a:lnR>
                      <a:noFill/>
                    </a:lnR>
                    <a:lnT>
                      <a:noFill/>
                    </a:lnT>
                    <a:lnB>
                      <a:noFill/>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Work Design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Jobs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Functional/ Cross-functional Teams</a:t>
                      </a:r>
                    </a:p>
                  </a:txBody>
                  <a:tcPr horzOverflow="overflow">
                    <a:lnL>
                      <a:noFill/>
                    </a:lnL>
                    <a:lnR>
                      <a:noFill/>
                    </a:lnR>
                    <a:lnT>
                      <a:noFill/>
                    </a:lnT>
                    <a:lnB>
                      <a:noFill/>
                    </a:lnB>
                    <a:lnTlToBr>
                      <a:noFill/>
                    </a:lnTlToBr>
                    <a:lnBlToTr>
                      <a:noFill/>
                    </a:lnBlToTr>
                    <a:noFill/>
                  </a:tcPr>
                </a:tc>
              </a:tr>
              <a:tr h="646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Organizational Structure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Vertical Hierarchies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Customer-Supplier Networks</a:t>
                      </a:r>
                    </a:p>
                  </a:txBody>
                  <a:tcPr horzOverflow="overflow">
                    <a:lnL>
                      <a:noFill/>
                    </a:lnL>
                    <a:lnR>
                      <a:noFill/>
                    </a:lnR>
                    <a:lnT>
                      <a:noFill/>
                    </a:lnT>
                    <a:lnB>
                      <a:noFill/>
                    </a:lnB>
                    <a:lnTlToBr>
                      <a:noFill/>
                    </a:lnTlToBr>
                    <a:lnBlToTr>
                      <a:noFill/>
                    </a:lnBlToTr>
                    <a:noFill/>
                  </a:tcPr>
                </a:tc>
              </a:tr>
              <a:tr h="6381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Employee Responsibility Management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Job Task Performance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Work Unit Performance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Business Process</a:t>
                      </a:r>
                    </a:p>
                  </a:txBody>
                  <a:tcPr horzOverflow="overflow">
                    <a:lnL>
                      <a:noFill/>
                    </a:lnL>
                    <a:lnR>
                      <a:noFill/>
                    </a:lnR>
                    <a:lnT>
                      <a:noFill/>
                    </a:lnT>
                    <a:lnB>
                      <a:noFill/>
                    </a:lnB>
                    <a:lnTlToBr>
                      <a:noFill/>
                    </a:lnTlToBr>
                    <a:lnBlToTr>
                      <a:noFill/>
                    </a:lnBlToTr>
                    <a:noFill/>
                  </a:tcPr>
                </a:tc>
              </a:tr>
              <a:tr h="6746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Career Progression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Vertical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Limited Range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Vertical and Horizontal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ahoma" pitchFamily="34" charset="0"/>
                        </a:rPr>
                        <a:t>Full Range</a:t>
                      </a:r>
                    </a:p>
                  </a:txBody>
                  <a:tcPr horzOverflow="overflow">
                    <a:lnL>
                      <a:noFill/>
                    </a:lnL>
                    <a:lnR>
                      <a:noFill/>
                    </a:lnR>
                    <a:lnT>
                      <a:noFill/>
                    </a:lnT>
                    <a:lnB>
                      <a:noFill/>
                    </a:lnB>
                    <a:lnTlToBr>
                      <a:noFill/>
                    </a:lnTlToBr>
                    <a:lnBlToTr>
                      <a:noFill/>
                    </a:lnBlToTr>
                    <a:noFill/>
                  </a:tcPr>
                </a:tc>
              </a:tr>
            </a:tbl>
          </a:graphicData>
        </a:graphic>
      </p:graphicFrame>
      <p:pic>
        <p:nvPicPr>
          <p:cNvPr id="8217" name="Picture 28"/>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3400" y="930275"/>
            <a:ext cx="7485063" cy="1143000"/>
          </a:xfrm>
        </p:spPr>
        <p:txBody>
          <a:bodyPr/>
          <a:lstStyle/>
          <a:p>
            <a:r>
              <a:rPr lang="en-US" sz="4000" smtClean="0"/>
              <a:t>Why Career Clusters/Pathways?</a:t>
            </a:r>
          </a:p>
        </p:txBody>
      </p:sp>
      <p:sp>
        <p:nvSpPr>
          <p:cNvPr id="89091" name="Rectangle 3"/>
          <p:cNvSpPr>
            <a:spLocks noGrp="1" noChangeArrowheads="1"/>
          </p:cNvSpPr>
          <p:nvPr>
            <p:ph type="body" idx="4294967295"/>
          </p:nvPr>
        </p:nvSpPr>
        <p:spPr/>
        <p:txBody>
          <a:bodyPr/>
          <a:lstStyle/>
          <a:p>
            <a:pPr>
              <a:buFontTx/>
              <a:buNone/>
            </a:pPr>
            <a:endParaRPr lang="en-US" sz="1000" smtClean="0"/>
          </a:p>
          <a:p>
            <a:r>
              <a:rPr lang="en-US" sz="2800" smtClean="0"/>
              <a:t>Vehicle to integrate academic and technical content</a:t>
            </a:r>
          </a:p>
          <a:p>
            <a:r>
              <a:rPr lang="en-US" sz="2800" smtClean="0"/>
              <a:t>Vehicle to support seamless transitions</a:t>
            </a:r>
          </a:p>
          <a:p>
            <a:r>
              <a:rPr lang="en-US" sz="2800" smtClean="0"/>
              <a:t>Assures currency in changing labor market</a:t>
            </a:r>
          </a:p>
          <a:p>
            <a:r>
              <a:rPr lang="en-US" sz="2800" smtClean="0"/>
              <a:t>Stretches us to support the entire economy</a:t>
            </a:r>
          </a:p>
          <a:p>
            <a:r>
              <a:rPr lang="en-US" sz="2800" smtClean="0"/>
              <a:t>Increase rigor, relevance and relationships</a:t>
            </a:r>
          </a:p>
          <a:p>
            <a:endParaRPr lang="en-US" sz="2800" smtClean="0"/>
          </a:p>
        </p:txBody>
      </p:sp>
      <p:pic>
        <p:nvPicPr>
          <p:cNvPr id="9220" name="Picture 1028"/>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Effect transition="in" filter="box(in)">
                                      <p:cBhvr>
                                        <p:cTn id="7" dur="1000"/>
                                        <p:tgtEl>
                                          <p:spTgt spid="89091">
                                            <p:txEl>
                                              <p:pRg st="1" end="1"/>
                                            </p:txEl>
                                          </p:spTgt>
                                        </p:tgtEl>
                                      </p:cBhvr>
                                    </p:animEffect>
                                  </p:childTnLst>
                                  <p:subTnLst>
                                    <p:animClr clrSpc="rgb" dir="cw">
                                      <p:cBhvr override="childStyle">
                                        <p:cTn dur="1" fill="hold" display="0" masterRel="nextClick" afterEffect="1"/>
                                        <p:tgtEl>
                                          <p:spTgt spid="89091">
                                            <p:txEl>
                                              <p:pRg st="1" end="1"/>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9091">
                                            <p:txEl>
                                              <p:pRg st="2" end="2"/>
                                            </p:txEl>
                                          </p:spTgt>
                                        </p:tgtEl>
                                        <p:attrNameLst>
                                          <p:attrName>style.visibility</p:attrName>
                                        </p:attrNameLst>
                                      </p:cBhvr>
                                      <p:to>
                                        <p:strVal val="visible"/>
                                      </p:to>
                                    </p:set>
                                    <p:animEffect transition="in" filter="box(in)">
                                      <p:cBhvr>
                                        <p:cTn id="12" dur="1000"/>
                                        <p:tgtEl>
                                          <p:spTgt spid="89091">
                                            <p:txEl>
                                              <p:pRg st="2" end="2"/>
                                            </p:txEl>
                                          </p:spTgt>
                                        </p:tgtEl>
                                      </p:cBhvr>
                                    </p:animEffect>
                                  </p:childTnLst>
                                  <p:subTnLst>
                                    <p:animClr clrSpc="rgb" dir="cw">
                                      <p:cBhvr override="childStyle">
                                        <p:cTn dur="1" fill="hold" display="0" masterRel="nextClick" afterEffect="1"/>
                                        <p:tgtEl>
                                          <p:spTgt spid="89091">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animEffect transition="in" filter="box(in)">
                                      <p:cBhvr>
                                        <p:cTn id="17" dur="1000"/>
                                        <p:tgtEl>
                                          <p:spTgt spid="89091">
                                            <p:txEl>
                                              <p:pRg st="3" end="3"/>
                                            </p:txEl>
                                          </p:spTgt>
                                        </p:tgtEl>
                                      </p:cBhvr>
                                    </p:animEffect>
                                  </p:childTnLst>
                                  <p:subTnLst>
                                    <p:animClr clrSpc="rgb" dir="cw">
                                      <p:cBhvr override="childStyle">
                                        <p:cTn dur="1" fill="hold" display="0" masterRel="nextClick" afterEffect="1"/>
                                        <p:tgtEl>
                                          <p:spTgt spid="89091">
                                            <p:txEl>
                                              <p:pRg st="3" end="3"/>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9091">
                                            <p:txEl>
                                              <p:pRg st="4" end="4"/>
                                            </p:txEl>
                                          </p:spTgt>
                                        </p:tgtEl>
                                        <p:attrNameLst>
                                          <p:attrName>style.visibility</p:attrName>
                                        </p:attrNameLst>
                                      </p:cBhvr>
                                      <p:to>
                                        <p:strVal val="visible"/>
                                      </p:to>
                                    </p:set>
                                    <p:animEffect transition="in" filter="box(in)">
                                      <p:cBhvr>
                                        <p:cTn id="22" dur="1000"/>
                                        <p:tgtEl>
                                          <p:spTgt spid="89091">
                                            <p:txEl>
                                              <p:pRg st="4" end="4"/>
                                            </p:txEl>
                                          </p:spTgt>
                                        </p:tgtEl>
                                      </p:cBhvr>
                                    </p:animEffect>
                                  </p:childTnLst>
                                  <p:subTnLst>
                                    <p:animClr clrSpc="rgb" dir="cw">
                                      <p:cBhvr override="childStyle">
                                        <p:cTn dur="1" fill="hold" display="0" masterRel="nextClick" afterEffect="1"/>
                                        <p:tgtEl>
                                          <p:spTgt spid="89091">
                                            <p:txEl>
                                              <p:pRg st="4" end="4"/>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9091">
                                            <p:txEl>
                                              <p:pRg st="5" end="5"/>
                                            </p:txEl>
                                          </p:spTgt>
                                        </p:tgtEl>
                                        <p:attrNameLst>
                                          <p:attrName>style.visibility</p:attrName>
                                        </p:attrNameLst>
                                      </p:cBhvr>
                                      <p:to>
                                        <p:strVal val="visible"/>
                                      </p:to>
                                    </p:set>
                                    <p:animEffect transition="in" filter="box(in)">
                                      <p:cBhvr>
                                        <p:cTn id="27" dur="1000"/>
                                        <p:tgtEl>
                                          <p:spTgt spid="89091">
                                            <p:txEl>
                                              <p:pRg st="5" end="5"/>
                                            </p:txEl>
                                          </p:spTgt>
                                        </p:tgtEl>
                                      </p:cBhvr>
                                    </p:animEffect>
                                  </p:childTnLst>
                                  <p:subTnLst>
                                    <p:animClr clrSpc="rgb" dir="cw">
                                      <p:cBhvr override="childStyle">
                                        <p:cTn dur="1" fill="hold" display="0" masterRel="nextClick" afterEffect="1"/>
                                        <p:tgtEl>
                                          <p:spTgt spid="89091">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7"/>
          <p:cNvSpPr>
            <a:spLocks noGrp="1" noChangeArrowheads="1"/>
          </p:cNvSpPr>
          <p:nvPr>
            <p:ph type="title"/>
          </p:nvPr>
        </p:nvSpPr>
        <p:spPr>
          <a:xfrm>
            <a:off x="457200" y="930275"/>
            <a:ext cx="7561263" cy="1143000"/>
          </a:xfrm>
        </p:spPr>
        <p:txBody>
          <a:bodyPr/>
          <a:lstStyle/>
          <a:p>
            <a:r>
              <a:rPr lang="en-US" sz="4000" b="1" smtClean="0"/>
              <a:t>New Model for Career Education</a:t>
            </a:r>
          </a:p>
        </p:txBody>
      </p:sp>
      <p:graphicFrame>
        <p:nvGraphicFramePr>
          <p:cNvPr id="379942" name="Group 38"/>
          <p:cNvGraphicFramePr>
            <a:graphicFrameLocks noGrp="1"/>
          </p:cNvGraphicFramePr>
          <p:nvPr>
            <p:ph idx="1"/>
          </p:nvPr>
        </p:nvGraphicFramePr>
        <p:xfrm>
          <a:off x="304800" y="2743200"/>
          <a:ext cx="8610600" cy="3810000"/>
        </p:xfrm>
        <a:graphic>
          <a:graphicData uri="http://schemas.openxmlformats.org/drawingml/2006/table">
            <a:tbl>
              <a:tblPr/>
              <a:tblGrid>
                <a:gridCol w="4052888"/>
                <a:gridCol w="4557712"/>
              </a:tblGrid>
              <a:tr h="558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ahoma" pitchFamily="34" charset="0"/>
                          <a:cs typeface="Tahoma" pitchFamily="34" charset="0"/>
                        </a:rPr>
                        <a:t>Vocational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ahoma" pitchFamily="34" charset="0"/>
                          <a:cs typeface="Tahoma" pitchFamily="34" charset="0"/>
                        </a:rPr>
                        <a:t>Career Education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For some students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For all students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Some jobs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All careers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6-7 Disciplines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6 Career Fields/16 Clusters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In lieu of academics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Align with &amp; support academics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5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High school focused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ahoma" pitchFamily="34" charset="0"/>
                          <a:cs typeface="Tahoma" pitchFamily="34" charset="0"/>
                        </a:rPr>
                        <a:t>K-12 &amp; postsecondary focused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6" name="Text Box 32"/>
          <p:cNvSpPr txBox="1">
            <a:spLocks noChangeArrowheads="1"/>
          </p:cNvSpPr>
          <p:nvPr/>
        </p:nvSpPr>
        <p:spPr bwMode="auto">
          <a:xfrm>
            <a:off x="2819400" y="1905000"/>
            <a:ext cx="3581400" cy="579438"/>
          </a:xfrm>
          <a:prstGeom prst="rect">
            <a:avLst/>
          </a:prstGeom>
          <a:noFill/>
          <a:ln w="9525">
            <a:noFill/>
            <a:miter lim="800000"/>
            <a:headEnd/>
            <a:tailEnd/>
          </a:ln>
        </p:spPr>
        <p:txBody>
          <a:bodyPr>
            <a:spAutoFit/>
          </a:bodyPr>
          <a:lstStyle/>
          <a:p>
            <a:r>
              <a:rPr lang="en-US" sz="3200" b="1">
                <a:solidFill>
                  <a:srgbClr val="008000"/>
                </a:solidFill>
                <a:latin typeface="Times New Roman" pitchFamily="18" charset="0"/>
              </a:rPr>
              <a:t>Why the Change?</a:t>
            </a:r>
          </a:p>
        </p:txBody>
      </p:sp>
      <p:pic>
        <p:nvPicPr>
          <p:cNvPr id="10267" name="Picture 28"/>
          <p:cNvPicPr>
            <a:picLocks noChangeAspect="1" noChangeArrowheads="1"/>
          </p:cNvPicPr>
          <p:nvPr/>
        </p:nvPicPr>
        <p:blipFill>
          <a:blip r:embed="rId2"/>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533400" y="930275"/>
            <a:ext cx="7485063" cy="1143000"/>
          </a:xfrm>
        </p:spPr>
        <p:txBody>
          <a:bodyPr/>
          <a:lstStyle/>
          <a:p>
            <a:r>
              <a:rPr lang="en-US" sz="4000" smtClean="0"/>
              <a:t>What Career Clusters DON’T Do</a:t>
            </a:r>
          </a:p>
        </p:txBody>
      </p:sp>
      <p:sp>
        <p:nvSpPr>
          <p:cNvPr id="82947" name="Rectangle 3"/>
          <p:cNvSpPr>
            <a:spLocks noGrp="1" noChangeArrowheads="1"/>
          </p:cNvSpPr>
          <p:nvPr>
            <p:ph type="body" idx="4294967295"/>
          </p:nvPr>
        </p:nvSpPr>
        <p:spPr>
          <a:xfrm>
            <a:off x="685800" y="2438400"/>
            <a:ext cx="7772400" cy="3824288"/>
          </a:xfrm>
        </p:spPr>
        <p:txBody>
          <a:bodyPr/>
          <a:lstStyle/>
          <a:p>
            <a:pPr>
              <a:buSzPct val="125000"/>
              <a:buFont typeface="Wingdings" pitchFamily="2" charset="2"/>
              <a:buChar char="ü"/>
            </a:pPr>
            <a:r>
              <a:rPr lang="en-US" smtClean="0"/>
              <a:t>Do not take away current programs</a:t>
            </a:r>
          </a:p>
          <a:p>
            <a:pPr>
              <a:buSzPct val="125000"/>
              <a:buFont typeface="Wingdings" pitchFamily="2" charset="2"/>
              <a:buNone/>
            </a:pPr>
            <a:endParaRPr lang="en-US" smtClean="0"/>
          </a:p>
          <a:p>
            <a:pPr>
              <a:buSzPct val="125000"/>
              <a:buFont typeface="Wingdings" pitchFamily="2" charset="2"/>
              <a:buChar char="ü"/>
            </a:pPr>
            <a:r>
              <a:rPr lang="en-US" smtClean="0"/>
              <a:t>Do not take away occupational areas</a:t>
            </a:r>
          </a:p>
          <a:p>
            <a:pPr>
              <a:buSzPct val="125000"/>
              <a:buFont typeface="Wingdings" pitchFamily="2" charset="2"/>
              <a:buNone/>
            </a:pPr>
            <a:endParaRPr lang="en-US" smtClean="0"/>
          </a:p>
          <a:p>
            <a:pPr>
              <a:buSzPct val="125000"/>
              <a:buFont typeface="Wingdings" pitchFamily="2" charset="2"/>
              <a:buChar char="ü"/>
            </a:pPr>
            <a:r>
              <a:rPr lang="en-US" smtClean="0"/>
              <a:t>Do not track learners into a single job</a:t>
            </a:r>
          </a:p>
          <a:p>
            <a:pPr>
              <a:buSzPct val="125000"/>
              <a:buFont typeface="Wingdings" pitchFamily="2" charset="2"/>
              <a:buChar char="ü"/>
            </a:pPr>
            <a:endParaRPr lang="en-US" smtClean="0"/>
          </a:p>
          <a:p>
            <a:endParaRPr lang="en-US" smtClean="0"/>
          </a:p>
          <a:p>
            <a:endParaRPr lang="en-US" smtClean="0"/>
          </a:p>
        </p:txBody>
      </p:sp>
      <p:pic>
        <p:nvPicPr>
          <p:cNvPr id="11268" name="Picture 1028"/>
          <p:cNvPicPr>
            <a:picLocks noChangeAspect="1" noChangeArrowheads="1"/>
          </p:cNvPicPr>
          <p:nvPr/>
        </p:nvPicPr>
        <p:blipFill>
          <a:blip r:embed="rId3"/>
          <a:srcRect/>
          <a:stretch>
            <a:fillRect/>
          </a:stretch>
        </p:blipFill>
        <p:spPr bwMode="auto">
          <a:xfrm>
            <a:off x="0" y="0"/>
            <a:ext cx="3429000"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box(in)">
                                      <p:cBhvr>
                                        <p:cTn id="7" dur="1000"/>
                                        <p:tgtEl>
                                          <p:spTgt spid="82947">
                                            <p:txEl>
                                              <p:pRg st="0" end="0"/>
                                            </p:txEl>
                                          </p:spTgt>
                                        </p:tgtEl>
                                      </p:cBhvr>
                                    </p:animEffect>
                                  </p:childTnLst>
                                  <p:subTnLst>
                                    <p:animClr clrSpc="rgb" dir="cw">
                                      <p:cBhvr override="childStyle">
                                        <p:cTn dur="1" fill="hold" display="0" masterRel="nextClick" afterEffect="1"/>
                                        <p:tgtEl>
                                          <p:spTgt spid="82947">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box(in)">
                                      <p:cBhvr>
                                        <p:cTn id="12" dur="1000"/>
                                        <p:tgtEl>
                                          <p:spTgt spid="82947">
                                            <p:txEl>
                                              <p:pRg st="2" end="2"/>
                                            </p:txEl>
                                          </p:spTgt>
                                        </p:tgtEl>
                                      </p:cBhvr>
                                    </p:animEffect>
                                  </p:childTnLst>
                                  <p:subTnLst>
                                    <p:animClr clrSpc="rgb" dir="cw">
                                      <p:cBhvr override="childStyle">
                                        <p:cTn dur="1" fill="hold" display="0" masterRel="nextClick" afterEffect="1"/>
                                        <p:tgtEl>
                                          <p:spTgt spid="82947">
                                            <p:txEl>
                                              <p:pRg st="2" end="2"/>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2947">
                                            <p:txEl>
                                              <p:pRg st="4" end="4"/>
                                            </p:txEl>
                                          </p:spTgt>
                                        </p:tgtEl>
                                        <p:attrNameLst>
                                          <p:attrName>style.visibility</p:attrName>
                                        </p:attrNameLst>
                                      </p:cBhvr>
                                      <p:to>
                                        <p:strVal val="visible"/>
                                      </p:to>
                                    </p:set>
                                    <p:animEffect transition="in" filter="box(in)">
                                      <p:cBhvr>
                                        <p:cTn id="17" dur="1000"/>
                                        <p:tgtEl>
                                          <p:spTgt spid="82947">
                                            <p:txEl>
                                              <p:pRg st="4" end="4"/>
                                            </p:txEl>
                                          </p:spTgt>
                                        </p:tgtEl>
                                      </p:cBhvr>
                                    </p:animEffect>
                                  </p:childTnLst>
                                  <p:subTnLst>
                                    <p:animClr clrSpc="rgb" dir="cw">
                                      <p:cBhvr override="childStyle">
                                        <p:cTn dur="1" fill="hold" display="0" masterRel="nextClick" afterEffect="1"/>
                                        <p:tgtEl>
                                          <p:spTgt spid="82947">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1B3753"/>
        </a:dk1>
        <a:lt1>
          <a:srgbClr val="FFFFFF"/>
        </a:lt1>
        <a:dk2>
          <a:srgbClr val="009999"/>
        </a:dk2>
        <a:lt2>
          <a:srgbClr val="FFF385"/>
        </a:lt2>
        <a:accent1>
          <a:srgbClr val="9AE6C0"/>
        </a:accent1>
        <a:accent2>
          <a:srgbClr val="0099CC"/>
        </a:accent2>
        <a:accent3>
          <a:srgbClr val="AACACA"/>
        </a:accent3>
        <a:accent4>
          <a:srgbClr val="DADADA"/>
        </a:accent4>
        <a:accent5>
          <a:srgbClr val="CAF0DC"/>
        </a:accent5>
        <a:accent6>
          <a:srgbClr val="008AB9"/>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GLOBAL 9">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Template>
  <TotalTime>1291</TotalTime>
  <Words>1348</Words>
  <Application>Microsoft Office PowerPoint</Application>
  <PresentationFormat>On-screen Show (4:3)</PresentationFormat>
  <Paragraphs>261</Paragraphs>
  <Slides>28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Tahoma</vt:lpstr>
      <vt:lpstr>Arial</vt:lpstr>
      <vt:lpstr>Times New Roman</vt:lpstr>
      <vt:lpstr>Wingdings</vt:lpstr>
      <vt:lpstr>GLOBAL</vt:lpstr>
      <vt:lpstr>Career Cluster 101 –   Big Sky Pathways</vt:lpstr>
      <vt:lpstr>Discussion Topics</vt:lpstr>
      <vt:lpstr>How Were Career Clusters Developed?</vt:lpstr>
      <vt:lpstr>Career Clusters: Tool</vt:lpstr>
      <vt:lpstr>Career Clusters: Why?</vt:lpstr>
      <vt:lpstr>Figure 1: Transition to 21st Century Workplaces</vt:lpstr>
      <vt:lpstr>Why Career Clusters/Pathways?</vt:lpstr>
      <vt:lpstr>New Model for Career Education</vt:lpstr>
      <vt:lpstr>What Career Clusters DON’T Do</vt:lpstr>
      <vt:lpstr>What Career Clusters DO</vt:lpstr>
      <vt:lpstr>What about Career Pathways?</vt:lpstr>
      <vt:lpstr>Example of Career Terms</vt:lpstr>
      <vt:lpstr>Slide 13</vt:lpstr>
      <vt:lpstr>What will be required?</vt:lpstr>
      <vt:lpstr>What is it?</vt:lpstr>
      <vt:lpstr>What about Small Schools?</vt:lpstr>
      <vt:lpstr>Slide 17</vt:lpstr>
      <vt:lpstr>Slide 18</vt:lpstr>
      <vt:lpstr>What about Small Schools?</vt:lpstr>
      <vt:lpstr>Plan of Study </vt:lpstr>
      <vt:lpstr>Getting Started: Six Steps</vt:lpstr>
      <vt:lpstr>Okay, Now What?    Some Recommendations. . . . .</vt:lpstr>
      <vt:lpstr>Benefits</vt:lpstr>
      <vt:lpstr> Resources</vt:lpstr>
      <vt:lpstr>The Journey Begins …</vt:lpstr>
      <vt:lpstr>Slide 26</vt:lpstr>
      <vt:lpstr>What is CTE?</vt:lpstr>
      <vt:lpstr>Local Plans</vt:lpstr>
    </vt:vector>
  </TitlesOfParts>
  <Company>Huntley Project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Branger</dc:creator>
  <cp:lastModifiedBy>Mark Branger</cp:lastModifiedBy>
  <cp:revision>81</cp:revision>
  <dcterms:created xsi:type="dcterms:W3CDTF">2006-11-29T16:46:01Z</dcterms:created>
  <dcterms:modified xsi:type="dcterms:W3CDTF">2008-10-31T20:54:47Z</dcterms:modified>
</cp:coreProperties>
</file>